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8" r:id="rId3"/>
    <p:sldId id="270" r:id="rId4"/>
    <p:sldId id="271" r:id="rId5"/>
    <p:sldId id="277" r:id="rId6"/>
    <p:sldId id="287" r:id="rId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21" autoAdjust="0"/>
  </p:normalViewPr>
  <p:slideViewPr>
    <p:cSldViewPr snapToGrid="0" snapToObjects="1">
      <p:cViewPr varScale="1">
        <p:scale>
          <a:sx n="103" d="100"/>
          <a:sy n="103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1AE5-C47D-FA46-8A2C-ED742F3B41B6}" type="datetimeFigureOut">
              <a:rPr kumimoji="1" lang="ja-JP" altLang="en-US" smtClean="0"/>
              <a:t>17/02/09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B69-8786-A24D-8453-26034EB3FB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90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1AE5-C47D-FA46-8A2C-ED742F3B41B6}" type="datetimeFigureOut">
              <a:rPr kumimoji="1" lang="ja-JP" altLang="en-US" smtClean="0"/>
              <a:t>17/02/09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B69-8786-A24D-8453-26034EB3FB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67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1AE5-C47D-FA46-8A2C-ED742F3B41B6}" type="datetimeFigureOut">
              <a:rPr kumimoji="1" lang="ja-JP" altLang="en-US" smtClean="0"/>
              <a:t>17/02/09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B69-8786-A24D-8453-26034EB3FB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29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1AE5-C47D-FA46-8A2C-ED742F3B41B6}" type="datetimeFigureOut">
              <a:rPr kumimoji="1" lang="ja-JP" altLang="en-US" smtClean="0"/>
              <a:t>17/02/09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B69-8786-A24D-8453-26034EB3FB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83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1AE5-C47D-FA46-8A2C-ED742F3B41B6}" type="datetimeFigureOut">
              <a:rPr kumimoji="1" lang="ja-JP" altLang="en-US" smtClean="0"/>
              <a:t>17/02/09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B69-8786-A24D-8453-26034EB3FB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94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1AE5-C47D-FA46-8A2C-ED742F3B41B6}" type="datetimeFigureOut">
              <a:rPr kumimoji="1" lang="ja-JP" altLang="en-US" smtClean="0"/>
              <a:t>17/02/09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B69-8786-A24D-8453-26034EB3FB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66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1AE5-C47D-FA46-8A2C-ED742F3B41B6}" type="datetimeFigureOut">
              <a:rPr kumimoji="1" lang="ja-JP" altLang="en-US" smtClean="0"/>
              <a:t>17/02/09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B69-8786-A24D-8453-26034EB3FB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32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1AE5-C47D-FA46-8A2C-ED742F3B41B6}" type="datetimeFigureOut">
              <a:rPr kumimoji="1" lang="ja-JP" altLang="en-US" smtClean="0"/>
              <a:t>17/02/09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B69-8786-A24D-8453-26034EB3FB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10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1AE5-C47D-FA46-8A2C-ED742F3B41B6}" type="datetimeFigureOut">
              <a:rPr kumimoji="1" lang="ja-JP" altLang="en-US" smtClean="0"/>
              <a:t>17/02/09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B69-8786-A24D-8453-26034EB3FB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26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1AE5-C47D-FA46-8A2C-ED742F3B41B6}" type="datetimeFigureOut">
              <a:rPr kumimoji="1" lang="ja-JP" altLang="en-US" smtClean="0"/>
              <a:t>17/02/09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B69-8786-A24D-8453-26034EB3FB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11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1AE5-C47D-FA46-8A2C-ED742F3B41B6}" type="datetimeFigureOut">
              <a:rPr kumimoji="1" lang="ja-JP" altLang="en-US" smtClean="0"/>
              <a:t>17/02/09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B69-8786-A24D-8453-26034EB3FB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30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81AE5-C47D-FA46-8A2C-ED742F3B41B6}" type="datetimeFigureOut">
              <a:rPr kumimoji="1" lang="ja-JP" altLang="en-US" smtClean="0"/>
              <a:t>17/02/09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E3B69-8786-A24D-8453-26034EB3FB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75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673"/>
          </a:xfrm>
        </p:spPr>
        <p:txBody>
          <a:bodyPr>
            <a:normAutofit/>
          </a:bodyPr>
          <a:lstStyle/>
          <a:p>
            <a:r>
              <a:rPr kumimoji="1" lang="ja-JP" altLang="en-US" sz="4000" u="sng" dirty="0" smtClean="0"/>
              <a:t>歴史：証し・祈り・恵み</a:t>
            </a:r>
            <a:endParaRPr kumimoji="1" lang="ja-JP" altLang="en-US" sz="4000" u="sng" dirty="0"/>
          </a:p>
        </p:txBody>
      </p:sp>
      <p:pic>
        <p:nvPicPr>
          <p:cNvPr id="5" name="図 4" descr="カレブ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79" y="205846"/>
            <a:ext cx="1125178" cy="81646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-107851" y="3041570"/>
            <a:ext cx="9251851" cy="3816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    </a:t>
            </a:r>
            <a:r>
              <a:rPr lang="ja-JP" altLang="en-US" sz="2800" u="sng" dirty="0" smtClean="0"/>
              <a:t>２００７年</a:t>
            </a:r>
            <a:r>
              <a:rPr lang="ja-JP" altLang="en-US" sz="2000" u="sng" dirty="0"/>
              <a:t>（平成</a:t>
            </a:r>
            <a:r>
              <a:rPr lang="en-US" altLang="ja-JP" sz="2000" u="sng" dirty="0"/>
              <a:t>19</a:t>
            </a:r>
            <a:r>
              <a:rPr lang="ja-JP" altLang="en-US" sz="2000" u="sng" dirty="0"/>
              <a:t>年</a:t>
            </a:r>
            <a:r>
              <a:rPr lang="en-US" altLang="ja-JP" sz="2000" u="sng" dirty="0"/>
              <a:t>)</a:t>
            </a:r>
            <a:r>
              <a:rPr lang="en-US" altLang="ja-JP" sz="2800" dirty="0"/>
              <a:t>	</a:t>
            </a:r>
            <a:r>
              <a:rPr lang="ja-JP" altLang="en-US" sz="2800" dirty="0"/>
              <a:t>　</a:t>
            </a:r>
          </a:p>
          <a:p>
            <a:r>
              <a:rPr lang="ja-JP" altLang="en-US" sz="2800" dirty="0"/>
              <a:t>　　</a:t>
            </a:r>
            <a:r>
              <a:rPr lang="ja-JP" altLang="en-US" sz="2800" dirty="0" smtClean="0"/>
              <a:t>１月</a:t>
            </a:r>
            <a:r>
              <a:rPr lang="ja-JP" altLang="en-US" sz="2800" dirty="0"/>
              <a:t>	</a:t>
            </a:r>
            <a:r>
              <a:rPr lang="ja-JP" altLang="en-US" sz="2800" dirty="0" smtClean="0"/>
              <a:t>参加者の自己紹介</a:t>
            </a:r>
            <a:r>
              <a:rPr lang="ja-JP" altLang="en-US" sz="2800" dirty="0"/>
              <a:t>	</a:t>
            </a:r>
          </a:p>
          <a:p>
            <a:r>
              <a:rPr lang="ja-JP" altLang="en-US" sz="2800" dirty="0"/>
              <a:t>	</a:t>
            </a:r>
            <a:r>
              <a:rPr lang="ja-JP" altLang="en-US" sz="2800" dirty="0" smtClean="0"/>
              <a:t>２月</a:t>
            </a:r>
            <a:r>
              <a:rPr lang="en-US" altLang="ja-JP" sz="2800" dirty="0" smtClean="0"/>
              <a:t>   </a:t>
            </a:r>
            <a:r>
              <a:rPr lang="ja-JP" altLang="en-US" sz="2800" dirty="0" smtClean="0"/>
              <a:t>お互い</a:t>
            </a:r>
            <a:r>
              <a:rPr lang="ja-JP" altLang="en-US" sz="2800" dirty="0"/>
              <a:t>に心にある課題を正直に分かち合う</a:t>
            </a:r>
          </a:p>
          <a:p>
            <a:r>
              <a:rPr lang="ja-JP" altLang="en-US" sz="2800" dirty="0"/>
              <a:t>	</a:t>
            </a:r>
            <a:r>
              <a:rPr lang="ja-JP" altLang="en-US" sz="2800" dirty="0" smtClean="0"/>
              <a:t>３月</a:t>
            </a:r>
            <a:r>
              <a:rPr lang="ja-JP" altLang="en-US" sz="2800" dirty="0"/>
              <a:t>	</a:t>
            </a:r>
            <a:r>
              <a:rPr lang="ja-JP" altLang="en-US" sz="2800" dirty="0" smtClean="0"/>
              <a:t>定年後</a:t>
            </a:r>
            <a:r>
              <a:rPr lang="ja-JP" altLang="en-US" sz="2800" dirty="0"/>
              <a:t>の夫婦の</a:t>
            </a:r>
            <a:r>
              <a:rPr lang="ja-JP" altLang="en-US" sz="2800" dirty="0" smtClean="0"/>
              <a:t>あり方について</a:t>
            </a:r>
            <a:r>
              <a:rPr lang="ja-JP" altLang="en-US" sz="2800" dirty="0"/>
              <a:t>	</a:t>
            </a:r>
          </a:p>
          <a:p>
            <a:r>
              <a:rPr lang="ja-JP" altLang="en-US" sz="2800" dirty="0"/>
              <a:t>	</a:t>
            </a:r>
            <a:r>
              <a:rPr lang="ja-JP" altLang="en-US" sz="2800" dirty="0" smtClean="0"/>
              <a:t>４月</a:t>
            </a:r>
            <a:r>
              <a:rPr lang="ja-JP" altLang="en-US" sz="2800" dirty="0"/>
              <a:t>	</a:t>
            </a:r>
            <a:r>
              <a:rPr lang="ja-JP" altLang="en-US" sz="2800" dirty="0" smtClean="0"/>
              <a:t>各自</a:t>
            </a:r>
            <a:r>
              <a:rPr lang="ja-JP" altLang="en-US" sz="2800" dirty="0"/>
              <a:t>の現在の状況を分かち合い主の導きを祈った</a:t>
            </a:r>
          </a:p>
          <a:p>
            <a:r>
              <a:rPr lang="ja-JP" altLang="en-US" sz="2800" dirty="0"/>
              <a:t>	</a:t>
            </a:r>
            <a:r>
              <a:rPr lang="ja-JP" altLang="en-US" sz="2800" dirty="0" smtClean="0"/>
              <a:t>５月	祈り</a:t>
            </a:r>
            <a:r>
              <a:rPr lang="ja-JP" altLang="en-US" sz="2800" dirty="0"/>
              <a:t>の課題の分かち合い	</a:t>
            </a:r>
          </a:p>
          <a:p>
            <a:r>
              <a:rPr lang="ja-JP" altLang="en-US" sz="2800" dirty="0"/>
              <a:t>	</a:t>
            </a:r>
            <a:r>
              <a:rPr lang="ja-JP" altLang="en-US" sz="2800" dirty="0" smtClean="0"/>
              <a:t>６月</a:t>
            </a:r>
            <a:r>
              <a:rPr lang="en-US" altLang="ja-JP" sz="2800" dirty="0" smtClean="0"/>
              <a:t>   </a:t>
            </a:r>
            <a:r>
              <a:rPr lang="ja-JP" altLang="en-US" sz="2800" dirty="0" smtClean="0"/>
              <a:t>恵み</a:t>
            </a:r>
            <a:r>
              <a:rPr lang="ja-JP" altLang="en-US" sz="2800" dirty="0"/>
              <a:t>の分かち合い</a:t>
            </a:r>
          </a:p>
          <a:p>
            <a:r>
              <a:rPr lang="ja-JP" altLang="en-US" sz="2800" dirty="0"/>
              <a:t>	</a:t>
            </a:r>
            <a:r>
              <a:rPr lang="ja-JP" altLang="en-US" sz="2800" dirty="0" smtClean="0"/>
              <a:t>９月</a:t>
            </a:r>
            <a:r>
              <a:rPr lang="en-US" altLang="ja-JP" sz="2800" dirty="0" smtClean="0"/>
              <a:t>   ｢</a:t>
            </a:r>
            <a:r>
              <a:rPr lang="ja-JP" altLang="en-US" sz="2800" dirty="0" smtClean="0"/>
              <a:t>これからこう</a:t>
            </a:r>
            <a:r>
              <a:rPr lang="ja-JP" altLang="en-US" sz="2800" dirty="0"/>
              <a:t>歩みたい</a:t>
            </a:r>
            <a:r>
              <a:rPr lang="en-US" altLang="ja-JP" sz="2800" dirty="0"/>
              <a:t>｣</a:t>
            </a:r>
            <a:r>
              <a:rPr lang="ja-JP" altLang="en-US" sz="2800" dirty="0"/>
              <a:t>を語り合う	</a:t>
            </a:r>
          </a:p>
          <a:p>
            <a:endParaRPr kumimoji="1" lang="ja-JP" altLang="en-US" dirty="0">
              <a:latin typeface="ヒラギノ角ゴ ProN W6"/>
              <a:ea typeface="ヒラギノ角ゴ ProN W6"/>
              <a:cs typeface="ヒラギノ角ゴ ProN W6"/>
            </a:endParaRPr>
          </a:p>
        </p:txBody>
      </p:sp>
      <p:pic>
        <p:nvPicPr>
          <p:cNvPr id="7" name="図 6" descr="20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75" y="1176608"/>
            <a:ext cx="4572333" cy="269578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647399" y="246283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初期の仲間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0052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673"/>
          </a:xfrm>
        </p:spPr>
        <p:txBody>
          <a:bodyPr>
            <a:normAutofit/>
          </a:bodyPr>
          <a:lstStyle/>
          <a:p>
            <a:r>
              <a:rPr kumimoji="1" lang="ja-JP" altLang="en-US" sz="4000" u="sng" dirty="0" smtClean="0"/>
              <a:t>歴史：テーマを持って語り合う</a:t>
            </a:r>
            <a:endParaRPr kumimoji="1" lang="ja-JP" altLang="en-US" sz="4000" u="sng" dirty="0"/>
          </a:p>
        </p:txBody>
      </p:sp>
      <p:pic>
        <p:nvPicPr>
          <p:cNvPr id="5" name="図 4" descr="カレブ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79" y="205846"/>
            <a:ext cx="1125178" cy="81646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43270" y="2898054"/>
            <a:ext cx="78429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u="sng" dirty="0" smtClean="0"/>
              <a:t>２００８年</a:t>
            </a:r>
            <a:r>
              <a:rPr lang="ja-JP" altLang="en-US" sz="2000" u="sng" dirty="0" smtClean="0"/>
              <a:t>（平成</a:t>
            </a:r>
            <a:r>
              <a:rPr lang="en-US" altLang="ja-JP" sz="2000" u="sng" dirty="0" smtClean="0"/>
              <a:t>20</a:t>
            </a:r>
            <a:r>
              <a:rPr lang="ja-JP" altLang="en-US" sz="2000" u="sng" dirty="0" smtClean="0"/>
              <a:t>年</a:t>
            </a:r>
            <a:r>
              <a:rPr lang="en-US" altLang="ja-JP" sz="2000" u="sng" dirty="0" smtClean="0"/>
              <a:t>)</a:t>
            </a:r>
            <a:r>
              <a:rPr lang="en-US" altLang="ja-JP" sz="2000" dirty="0" smtClean="0"/>
              <a:t>	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</a:t>
            </a:r>
            <a:r>
              <a:rPr lang="ja-JP" altLang="en-US" sz="2800" dirty="0" smtClean="0"/>
              <a:t>５月</a:t>
            </a:r>
            <a:r>
              <a:rPr lang="en-US" altLang="ja-JP" sz="2800" dirty="0" smtClean="0"/>
              <a:t>   </a:t>
            </a:r>
            <a:r>
              <a:rPr lang="ja-JP" altLang="en-US" sz="2800" dirty="0" smtClean="0"/>
              <a:t>人生体験を語り合う</a:t>
            </a:r>
            <a:r>
              <a:rPr lang="en-US" altLang="ja-JP" sz="2800" dirty="0" smtClean="0"/>
              <a:t>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毎月）</a:t>
            </a:r>
          </a:p>
          <a:p>
            <a:endParaRPr lang="ja-JP" altLang="en-US" sz="800" dirty="0" smtClean="0"/>
          </a:p>
          <a:p>
            <a:r>
              <a:rPr lang="ja-JP" altLang="en-US" sz="2800" u="sng" dirty="0" smtClean="0"/>
              <a:t>２００９年</a:t>
            </a:r>
            <a:r>
              <a:rPr lang="ja-JP" altLang="en-US" sz="2000" u="sng" dirty="0" smtClean="0"/>
              <a:t>（平成</a:t>
            </a:r>
            <a:r>
              <a:rPr lang="en-US" altLang="ja-JP" sz="2000" u="sng" dirty="0" smtClean="0"/>
              <a:t>21</a:t>
            </a:r>
            <a:r>
              <a:rPr lang="ja-JP" altLang="en-US" sz="2000" u="sng" dirty="0" smtClean="0"/>
              <a:t>年</a:t>
            </a:r>
            <a:r>
              <a:rPr lang="en-US" altLang="ja-JP" sz="2000" u="sng" dirty="0" smtClean="0"/>
              <a:t>)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</a:t>
            </a:r>
            <a:r>
              <a:rPr lang="ja-JP" altLang="en-US" sz="2800" dirty="0" smtClean="0"/>
              <a:t>３月	</a:t>
            </a:r>
            <a:r>
              <a:rPr lang="en-US" altLang="ja-JP" sz="2800" dirty="0" smtClean="0"/>
              <a:t>   </a:t>
            </a:r>
            <a:r>
              <a:rPr lang="ja-JP" altLang="en-US" sz="2800" dirty="0" smtClean="0"/>
              <a:t>死と生について学び合う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２回）</a:t>
            </a:r>
          </a:p>
          <a:p>
            <a:r>
              <a:rPr lang="en-US" altLang="ja-JP" sz="2800" dirty="0" smtClean="0"/>
              <a:t>  </a:t>
            </a:r>
            <a:r>
              <a:rPr lang="ja-JP" altLang="en-US" sz="2800" dirty="0" smtClean="0"/>
              <a:t>７月	</a:t>
            </a:r>
            <a:r>
              <a:rPr lang="en-US" altLang="ja-JP" sz="2800" dirty="0" smtClean="0"/>
              <a:t>   </a:t>
            </a:r>
            <a:r>
              <a:rPr lang="ja-JP" altLang="en-US" sz="2800" dirty="0" smtClean="0"/>
              <a:t>インサイダー伝道を学び励まし合う</a:t>
            </a:r>
            <a:r>
              <a:rPr lang="en-US" altLang="ja-JP" sz="2800" dirty="0" smtClean="0"/>
              <a:t>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２回）</a:t>
            </a:r>
          </a:p>
          <a:p>
            <a:endParaRPr lang="en-US" altLang="ja-JP" sz="800" dirty="0" smtClean="0"/>
          </a:p>
          <a:p>
            <a:r>
              <a:rPr lang="ja-JP" altLang="en-US" sz="2800" u="sng" dirty="0" smtClean="0"/>
              <a:t>２０１０年</a:t>
            </a:r>
            <a:r>
              <a:rPr lang="ja-JP" altLang="en-US" sz="2000" u="sng" dirty="0" smtClean="0"/>
              <a:t>（平成</a:t>
            </a:r>
            <a:r>
              <a:rPr lang="en-US" altLang="ja-JP" sz="2000" u="sng" dirty="0" smtClean="0"/>
              <a:t>22</a:t>
            </a:r>
            <a:r>
              <a:rPr lang="ja-JP" altLang="en-US" sz="2000" u="sng" dirty="0" smtClean="0"/>
              <a:t>年</a:t>
            </a:r>
            <a:r>
              <a:rPr lang="en-US" altLang="ja-JP" sz="2000" u="sng" dirty="0" smtClean="0"/>
              <a:t>)</a:t>
            </a:r>
          </a:p>
          <a:p>
            <a:r>
              <a:rPr lang="en-US" altLang="ja-JP" sz="2800" dirty="0" smtClean="0"/>
              <a:t>   </a:t>
            </a:r>
            <a:r>
              <a:rPr lang="ja-JP" altLang="en-US" sz="2800" dirty="0" smtClean="0"/>
              <a:t>２月	</a:t>
            </a:r>
            <a:r>
              <a:rPr lang="en-US" altLang="ja-JP" sz="2800" dirty="0" smtClean="0"/>
              <a:t>   </a:t>
            </a:r>
            <a:r>
              <a:rPr lang="ja-JP" altLang="en-US" sz="2800" dirty="0" smtClean="0"/>
              <a:t>当事者研究</a:t>
            </a:r>
            <a:r>
              <a:rPr lang="ja-JP" altLang="en-US" sz="2400" dirty="0" smtClean="0"/>
              <a:t>（自分の弱さや心の病を学ぶ、２回）</a:t>
            </a:r>
          </a:p>
          <a:p>
            <a:r>
              <a:rPr lang="en-US" altLang="ja-JP" sz="2800" dirty="0" smtClean="0"/>
              <a:t>  </a:t>
            </a:r>
            <a:r>
              <a:rPr lang="ja-JP" altLang="en-US" sz="2800" dirty="0" smtClean="0"/>
              <a:t>５月</a:t>
            </a:r>
            <a:r>
              <a:rPr lang="en-US" altLang="ja-JP" sz="2800" dirty="0" smtClean="0"/>
              <a:t>   </a:t>
            </a:r>
            <a:r>
              <a:rPr lang="en-US" altLang="ja-JP" sz="2800" dirty="0"/>
              <a:t> </a:t>
            </a:r>
            <a:r>
              <a:rPr lang="ja-JP" altLang="en-US" sz="2800" dirty="0" smtClean="0"/>
              <a:t>リタイヤ体験を語り合う</a:t>
            </a:r>
            <a:r>
              <a:rPr lang="ja-JP" altLang="en-US" sz="2400" dirty="0" smtClean="0"/>
              <a:t>（毎月）</a:t>
            </a:r>
            <a:endParaRPr lang="ja-JP" altLang="en-US" sz="2400" dirty="0"/>
          </a:p>
        </p:txBody>
      </p:sp>
      <p:pic>
        <p:nvPicPr>
          <p:cNvPr id="6" name="図 5" descr="2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64" y="1162440"/>
            <a:ext cx="4506993" cy="219806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612894" y="3362437"/>
            <a:ext cx="1347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2008</a:t>
            </a:r>
            <a:r>
              <a:rPr kumimoji="1" lang="ja-JP" altLang="en-US" sz="2000" dirty="0" smtClean="0"/>
              <a:t>年</a:t>
            </a:r>
            <a:r>
              <a:rPr kumimoji="1" lang="en-US" altLang="ja-JP" sz="2000" dirty="0" smtClean="0"/>
              <a:t>4</a:t>
            </a:r>
            <a:r>
              <a:rPr kumimoji="1" lang="ja-JP" altLang="en-US" sz="2000" dirty="0" smtClean="0"/>
              <a:t>月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5718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673"/>
          </a:xfrm>
        </p:spPr>
        <p:txBody>
          <a:bodyPr>
            <a:normAutofit/>
          </a:bodyPr>
          <a:lstStyle/>
          <a:p>
            <a:r>
              <a:rPr kumimoji="1" lang="ja-JP" altLang="en-US" sz="4000" u="sng" dirty="0" smtClean="0"/>
              <a:t>歴史：７周年とセミナー</a:t>
            </a:r>
            <a:endParaRPr kumimoji="1" lang="ja-JP" altLang="en-US" sz="4000" u="sng" dirty="0"/>
          </a:p>
        </p:txBody>
      </p:sp>
      <p:pic>
        <p:nvPicPr>
          <p:cNvPr id="5" name="図 4" descr="カレブ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79" y="205846"/>
            <a:ext cx="1125178" cy="81646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17616" y="2876641"/>
            <a:ext cx="943876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u="sng" dirty="0" smtClean="0"/>
              <a:t>２０１１年</a:t>
            </a:r>
            <a:r>
              <a:rPr lang="ja-JP" altLang="en-US" sz="2000" u="sng" dirty="0" smtClean="0"/>
              <a:t>（平成</a:t>
            </a:r>
            <a:r>
              <a:rPr lang="en-US" altLang="ja-JP" sz="2000" u="sng" dirty="0" smtClean="0"/>
              <a:t>23</a:t>
            </a:r>
            <a:r>
              <a:rPr lang="ja-JP" altLang="en-US" sz="2000" u="sng" dirty="0" smtClean="0"/>
              <a:t>年</a:t>
            </a:r>
            <a:r>
              <a:rPr lang="en-US" altLang="ja-JP" sz="2000" u="sng" dirty="0" smtClean="0"/>
              <a:t>)</a:t>
            </a:r>
          </a:p>
          <a:p>
            <a:r>
              <a:rPr lang="ja-JP" altLang="en-US" sz="2800" dirty="0" smtClean="0"/>
              <a:t>　 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２月	リタイヤ体験を聞き学び合う</a:t>
            </a:r>
            <a:r>
              <a:rPr lang="ja-JP" altLang="en-US" sz="2400" dirty="0" smtClean="0"/>
              <a:t>（毎月）</a:t>
            </a:r>
          </a:p>
          <a:p>
            <a:r>
              <a:rPr lang="en-US" altLang="ja-JP" sz="2800" dirty="0" smtClean="0"/>
              <a:t> </a:t>
            </a:r>
            <a:r>
              <a:rPr lang="ja-JP" altLang="en-US" sz="2800" dirty="0" smtClean="0"/>
              <a:t>　 ５月	東日本被災地での奉仕活動報告</a:t>
            </a:r>
            <a:endParaRPr lang="en-US" altLang="ja-JP" sz="2800" dirty="0" smtClean="0"/>
          </a:p>
          <a:p>
            <a:endParaRPr lang="ja-JP" altLang="en-US" sz="800" dirty="0" smtClean="0"/>
          </a:p>
          <a:p>
            <a:r>
              <a:rPr lang="ja-JP" altLang="en-US" sz="2800" u="sng" dirty="0" smtClean="0"/>
              <a:t>２０１２年</a:t>
            </a:r>
            <a:r>
              <a:rPr lang="ja-JP" altLang="en-US" sz="2000" u="sng" dirty="0" smtClean="0"/>
              <a:t>（平成</a:t>
            </a:r>
            <a:r>
              <a:rPr lang="en-US" altLang="ja-JP" sz="2000" u="sng" dirty="0" smtClean="0"/>
              <a:t>24</a:t>
            </a:r>
            <a:r>
              <a:rPr lang="ja-JP" altLang="en-US" sz="2000" u="sng" dirty="0" smtClean="0"/>
              <a:t>年</a:t>
            </a:r>
            <a:r>
              <a:rPr lang="en-US" altLang="ja-JP" sz="2000" u="sng" dirty="0" smtClean="0"/>
              <a:t>)</a:t>
            </a:r>
            <a:r>
              <a:rPr lang="en-US" altLang="ja-JP" sz="2800" u="sng" dirty="0" smtClean="0"/>
              <a:t>〜</a:t>
            </a:r>
            <a:r>
              <a:rPr lang="ja-JP" altLang="en-US" sz="2800" u="sng" dirty="0" smtClean="0"/>
              <a:t>２０１３年</a:t>
            </a:r>
            <a:r>
              <a:rPr lang="ja-JP" altLang="en-US" sz="2000" u="sng" dirty="0" smtClean="0"/>
              <a:t>（平成</a:t>
            </a:r>
            <a:r>
              <a:rPr lang="en-US" altLang="ja-JP" sz="2000" u="sng" dirty="0" smtClean="0"/>
              <a:t>25</a:t>
            </a:r>
            <a:r>
              <a:rPr lang="ja-JP" altLang="en-US" sz="2000" u="sng" dirty="0" smtClean="0"/>
              <a:t>年</a:t>
            </a:r>
            <a:r>
              <a:rPr lang="en-US" altLang="ja-JP" sz="2000" u="sng" dirty="0" smtClean="0"/>
              <a:t>)</a:t>
            </a:r>
          </a:p>
          <a:p>
            <a:r>
              <a:rPr lang="ja-JP" altLang="en-US" sz="2800" dirty="0" smtClean="0"/>
              <a:t>　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 ２月	リタイヤ体験</a:t>
            </a:r>
            <a:r>
              <a:rPr lang="ja-JP" altLang="en-US" sz="2400" dirty="0" smtClean="0"/>
              <a:t>（毎月</a:t>
            </a:r>
            <a:r>
              <a:rPr lang="en-US" altLang="ja-JP" sz="2400" dirty="0" smtClean="0"/>
              <a:t>)</a:t>
            </a:r>
          </a:p>
          <a:p>
            <a:endParaRPr lang="ja-JP" altLang="en-US" sz="800" dirty="0" smtClean="0"/>
          </a:p>
          <a:p>
            <a:r>
              <a:rPr lang="ja-JP" altLang="en-US" sz="2800" u="sng" dirty="0" smtClean="0"/>
              <a:t>２０１４年</a:t>
            </a:r>
            <a:r>
              <a:rPr lang="ja-JP" altLang="en-US" sz="2000" u="sng" dirty="0" smtClean="0"/>
              <a:t>（平成</a:t>
            </a:r>
            <a:r>
              <a:rPr lang="en-US" altLang="ja-JP" sz="2000" u="sng" dirty="0" smtClean="0"/>
              <a:t>26</a:t>
            </a:r>
            <a:r>
              <a:rPr lang="ja-JP" altLang="en-US" sz="2000" u="sng" dirty="0" smtClean="0"/>
              <a:t>年</a:t>
            </a:r>
            <a:r>
              <a:rPr lang="en-US" altLang="ja-JP" sz="2000" u="sng" dirty="0" smtClean="0"/>
              <a:t>)</a:t>
            </a:r>
          </a:p>
          <a:p>
            <a:r>
              <a:rPr lang="ja-JP" altLang="en-US" sz="2800" dirty="0" smtClean="0"/>
              <a:t>　 </a:t>
            </a:r>
            <a:r>
              <a:rPr lang="en-US" altLang="ja-JP" sz="2800" dirty="0" smtClean="0"/>
              <a:t> </a:t>
            </a:r>
            <a:r>
              <a:rPr lang="ja-JP" altLang="en-US" sz="2800" dirty="0" smtClean="0">
                <a:solidFill>
                  <a:srgbClr val="008000"/>
                </a:solidFill>
              </a:rPr>
              <a:t>４月	</a:t>
            </a:r>
            <a:r>
              <a:rPr lang="en-US" altLang="ja-JP" sz="2800" dirty="0" smtClean="0">
                <a:solidFill>
                  <a:srgbClr val="008000"/>
                </a:solidFill>
              </a:rPr>
              <a:t>7</a:t>
            </a:r>
            <a:r>
              <a:rPr lang="ja-JP" altLang="en-US" sz="2800" dirty="0" smtClean="0">
                <a:solidFill>
                  <a:srgbClr val="008000"/>
                </a:solidFill>
              </a:rPr>
              <a:t>周年記念会</a:t>
            </a:r>
            <a:endParaRPr lang="en-US" altLang="ja-JP" sz="2800" dirty="0" smtClean="0">
              <a:solidFill>
                <a:srgbClr val="008000"/>
              </a:solidFill>
            </a:endParaRPr>
          </a:p>
          <a:p>
            <a:r>
              <a:rPr lang="en-US" altLang="ja-JP" sz="2800" dirty="0" smtClean="0"/>
              <a:t>   </a:t>
            </a:r>
            <a:r>
              <a:rPr lang="ja-JP" altLang="en-US" sz="2800" dirty="0" smtClean="0">
                <a:solidFill>
                  <a:srgbClr val="FF6600"/>
                </a:solidFill>
              </a:rPr>
              <a:t>１１月	掘</a:t>
            </a:r>
            <a:r>
              <a:rPr lang="en-US" altLang="ja-JP" sz="2800" dirty="0" smtClean="0">
                <a:solidFill>
                  <a:srgbClr val="FF6600"/>
                </a:solidFill>
              </a:rPr>
              <a:t> </a:t>
            </a:r>
            <a:r>
              <a:rPr lang="ja-JP" altLang="en-US" sz="2800" dirty="0" smtClean="0">
                <a:solidFill>
                  <a:srgbClr val="FF6600"/>
                </a:solidFill>
              </a:rPr>
              <a:t>肇師講演会</a:t>
            </a:r>
            <a:r>
              <a:rPr lang="en-US" altLang="ja-JP" sz="2800" dirty="0">
                <a:solidFill>
                  <a:srgbClr val="FF6600"/>
                </a:solidFill>
              </a:rPr>
              <a:t> </a:t>
            </a:r>
            <a:r>
              <a:rPr lang="en-US" altLang="ja-JP" sz="2800" dirty="0" smtClean="0">
                <a:solidFill>
                  <a:srgbClr val="0000FF"/>
                </a:solidFill>
              </a:rPr>
              <a:t>~</a:t>
            </a:r>
            <a:r>
              <a:rPr lang="ja-JP" altLang="en-US" sz="2800" dirty="0" smtClean="0">
                <a:solidFill>
                  <a:srgbClr val="0000FF"/>
                </a:solidFill>
                <a:latin typeface="ＤＦＰ祥南行書体W5"/>
                <a:ea typeface="ＤＦＰ祥南行書体W5"/>
                <a:cs typeface="ＤＦＰ祥南行書体W5"/>
              </a:rPr>
              <a:t>リタイヤ後の心のケアセミナー</a:t>
            </a:r>
            <a:endParaRPr lang="en-US" altLang="ja-JP" sz="2800" dirty="0" smtClean="0">
              <a:latin typeface="ＤＦＰ祥南行書体W5"/>
              <a:ea typeface="ＤＦＰ祥南行書体W5"/>
              <a:cs typeface="ＤＦＰ祥南行書体W5"/>
            </a:endParaRPr>
          </a:p>
          <a:p>
            <a:endParaRPr lang="ja-JP" altLang="en-US" sz="2800" dirty="0" smtClean="0">
              <a:latin typeface="ＤＦＰ祥南行書体W5"/>
              <a:ea typeface="ＤＦＰ祥南行書体W5"/>
              <a:cs typeface="ＤＦＰ祥南行書体W5"/>
            </a:endParaRPr>
          </a:p>
        </p:txBody>
      </p:sp>
      <p:pic>
        <p:nvPicPr>
          <p:cNvPr id="6" name="図 5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69" y="4593123"/>
            <a:ext cx="3135558" cy="1351488"/>
          </a:xfrm>
          <a:prstGeom prst="rect">
            <a:avLst/>
          </a:prstGeom>
        </p:spPr>
      </p:pic>
      <p:pic>
        <p:nvPicPr>
          <p:cNvPr id="8" name="図 7" descr="堀肇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08" y="1141699"/>
            <a:ext cx="5395470" cy="194454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183740" y="3061169"/>
            <a:ext cx="1630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《</a:t>
            </a:r>
            <a:r>
              <a:rPr lang="en-US" altLang="ja-JP" sz="2800" dirty="0" smtClean="0"/>
              <a:t>2014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》</a:t>
            </a:r>
          </a:p>
          <a:p>
            <a:pPr algn="ctr"/>
            <a:r>
              <a:rPr lang="ja-JP" altLang="en-US" sz="2000" dirty="0" smtClean="0"/>
              <a:t>掘師セミナー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8373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673"/>
          </a:xfrm>
        </p:spPr>
        <p:txBody>
          <a:bodyPr>
            <a:normAutofit/>
          </a:bodyPr>
          <a:lstStyle/>
          <a:p>
            <a:r>
              <a:rPr kumimoji="1" lang="ja-JP" altLang="en-US" sz="4000" u="sng" dirty="0" smtClean="0"/>
              <a:t>歴史：終活・健康・信仰・伝道</a:t>
            </a:r>
            <a:endParaRPr kumimoji="1" lang="ja-JP" altLang="en-US" sz="4000" u="sng" dirty="0"/>
          </a:p>
        </p:txBody>
      </p:sp>
      <p:pic>
        <p:nvPicPr>
          <p:cNvPr id="5" name="図 4" descr="カレブ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79" y="205846"/>
            <a:ext cx="1125178" cy="81646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70368" y="2390179"/>
            <a:ext cx="950701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u="sng" dirty="0" smtClean="0"/>
              <a:t>２０１５年</a:t>
            </a:r>
            <a:r>
              <a:rPr lang="ja-JP" altLang="en-US" sz="2000" u="sng" dirty="0" smtClean="0"/>
              <a:t>（平成</a:t>
            </a:r>
            <a:r>
              <a:rPr lang="en-US" altLang="ja-JP" sz="2000" u="sng" dirty="0" smtClean="0"/>
              <a:t>27</a:t>
            </a:r>
            <a:r>
              <a:rPr lang="ja-JP" altLang="en-US" sz="2000" u="sng" dirty="0" smtClean="0"/>
              <a:t>年</a:t>
            </a:r>
            <a:r>
              <a:rPr lang="en-US" altLang="ja-JP" sz="2000" u="sng" dirty="0" smtClean="0"/>
              <a:t>)</a:t>
            </a:r>
          </a:p>
          <a:p>
            <a:r>
              <a:rPr lang="en-US" altLang="ja-JP" sz="2800" dirty="0" smtClean="0"/>
              <a:t>       </a:t>
            </a:r>
            <a:r>
              <a:rPr lang="ja-JP" altLang="en-US" sz="2800" dirty="0" smtClean="0"/>
              <a:t>２月	終活：</a:t>
            </a:r>
            <a:r>
              <a:rPr lang="ja-JP" altLang="en-US" sz="2800" dirty="0" smtClean="0">
                <a:latin typeface="ヒラギノ明朝 ProN W6"/>
                <a:ea typeface="ヒラギノ明朝 ProN W6"/>
                <a:cs typeface="ヒラギノ明朝 ProN W6"/>
              </a:rPr>
              <a:t>葬儀</a:t>
            </a:r>
            <a:r>
              <a:rPr lang="en-US" altLang="ja-JP" sz="2800" dirty="0" smtClean="0">
                <a:latin typeface="ヒラギノ明朝 ProN W6"/>
                <a:ea typeface="ヒラギノ明朝 ProN W6"/>
                <a:cs typeface="ヒラギノ明朝 ProN W6"/>
              </a:rPr>
              <a:t>･</a:t>
            </a:r>
            <a:r>
              <a:rPr lang="ja-JP" altLang="en-US" sz="2800" dirty="0" smtClean="0">
                <a:latin typeface="ヒラギノ明朝 ProN W6"/>
                <a:ea typeface="ヒラギノ明朝 ProN W6"/>
                <a:cs typeface="ヒラギノ明朝 ProN W6"/>
              </a:rPr>
              <a:t>墓</a:t>
            </a:r>
            <a:r>
              <a:rPr lang="en-US" altLang="ja-JP" sz="2800" dirty="0" smtClean="0">
                <a:latin typeface="ヒラギノ明朝 ProN W6"/>
                <a:ea typeface="ヒラギノ明朝 ProN W6"/>
                <a:cs typeface="ヒラギノ明朝 ProN W6"/>
              </a:rPr>
              <a:t>･</a:t>
            </a:r>
            <a:r>
              <a:rPr lang="ja-JP" altLang="en-US" sz="2800" dirty="0" smtClean="0">
                <a:latin typeface="ヒラギノ明朝 ProN W6"/>
                <a:ea typeface="ヒラギノ明朝 ProN W6"/>
                <a:cs typeface="ヒラギノ明朝 ProN W6"/>
              </a:rPr>
              <a:t>看取りなど</a:t>
            </a:r>
            <a:r>
              <a:rPr lang="en-US" altLang="ja-JP" sz="2800" dirty="0" smtClean="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(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２回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)</a:t>
            </a:r>
            <a:endParaRPr lang="ja-JP" altLang="en-US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r>
              <a:rPr lang="en-US" altLang="ja-JP" sz="2800" dirty="0" smtClean="0"/>
              <a:t>     </a:t>
            </a:r>
            <a:r>
              <a:rPr lang="ja-JP" altLang="en-US" sz="2800" dirty="0" smtClean="0"/>
              <a:t>４月	健康：</a:t>
            </a:r>
            <a:r>
              <a:rPr lang="ja-JP" altLang="en-US" sz="2800" dirty="0" smtClean="0">
                <a:latin typeface="ヒラギノ明朝 ProN W6"/>
                <a:ea typeface="ヒラギノ明朝 ProN W6"/>
                <a:cs typeface="ヒラギノ明朝 ProN W6"/>
              </a:rPr>
              <a:t>病気体験</a:t>
            </a:r>
            <a:r>
              <a:rPr lang="en-US" altLang="ja-JP" sz="2800" dirty="0" smtClean="0">
                <a:latin typeface="ヒラギノ明朝 ProN W6"/>
                <a:ea typeface="ヒラギノ明朝 ProN W6"/>
                <a:cs typeface="ヒラギノ明朝 ProN W6"/>
              </a:rPr>
              <a:t>･</a:t>
            </a:r>
            <a:r>
              <a:rPr lang="ja-JP" altLang="en-US" sz="2800" dirty="0" smtClean="0">
                <a:latin typeface="ヒラギノ明朝 ProN W6"/>
                <a:ea typeface="ヒラギノ明朝 ProN W6"/>
                <a:cs typeface="ヒラギノ明朝 ProN W6"/>
              </a:rPr>
              <a:t>健康など</a:t>
            </a:r>
            <a:r>
              <a:rPr lang="en-US" altLang="ja-JP" sz="2800" dirty="0" smtClean="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(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２回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)</a:t>
            </a:r>
            <a:endParaRPr lang="ja-JP" altLang="en-US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r>
              <a:rPr lang="ja-JP" altLang="en-US" sz="2800" dirty="0" smtClean="0"/>
              <a:t>     </a:t>
            </a:r>
            <a:r>
              <a:rPr lang="ja-JP" altLang="en-US" sz="2800" dirty="0" smtClean="0">
                <a:solidFill>
                  <a:srgbClr val="FF6600"/>
                </a:solidFill>
              </a:rPr>
              <a:t>５月	守部</a:t>
            </a:r>
            <a:r>
              <a:rPr lang="en-US" altLang="ja-JP" sz="2800" dirty="0" smtClean="0">
                <a:solidFill>
                  <a:srgbClr val="FF6600"/>
                </a:solidFill>
              </a:rPr>
              <a:t> </a:t>
            </a:r>
            <a:r>
              <a:rPr lang="ja-JP" altLang="en-US" sz="2800" dirty="0" smtClean="0">
                <a:solidFill>
                  <a:srgbClr val="FF6600"/>
                </a:solidFill>
              </a:rPr>
              <a:t>喜雅氏講演会</a:t>
            </a:r>
            <a:r>
              <a:rPr lang="en-US" altLang="ja-JP" sz="2000" dirty="0" smtClean="0">
                <a:solidFill>
                  <a:srgbClr val="0000FF"/>
                </a:solidFill>
                <a:latin typeface="ＤＦＰ行書体"/>
                <a:ea typeface="ＤＦＰ行書体"/>
                <a:cs typeface="ＤＦＰ行書体"/>
              </a:rPr>
              <a:t>〜</a:t>
            </a:r>
            <a:r>
              <a:rPr lang="ja-JP" altLang="en-US" sz="2400" dirty="0" smtClean="0">
                <a:solidFill>
                  <a:srgbClr val="0000FF"/>
                </a:solidFill>
                <a:latin typeface="ＤＦＰ行書体"/>
                <a:ea typeface="ＤＦＰ行書体"/>
                <a:cs typeface="ＤＦＰ行書体"/>
              </a:rPr>
              <a:t>使命発見セミナー</a:t>
            </a:r>
          </a:p>
          <a:p>
            <a:r>
              <a:rPr lang="ja-JP" altLang="en-US" sz="2800" dirty="0" smtClean="0"/>
              <a:t>　　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７月	伝道</a:t>
            </a:r>
            <a:r>
              <a:rPr lang="en-US" altLang="ja-JP" sz="2800" dirty="0" smtClean="0"/>
              <a:t>-1</a:t>
            </a:r>
            <a:r>
              <a:rPr lang="ja-JP" altLang="en-US" sz="2800" dirty="0" smtClean="0"/>
              <a:t>：</a:t>
            </a:r>
            <a:r>
              <a:rPr lang="ja-JP" altLang="en-US" sz="2800" dirty="0" smtClean="0">
                <a:latin typeface="ヒラギノ明朝 ProN W6"/>
                <a:ea typeface="ヒラギノ明朝 ProN W6"/>
                <a:cs typeface="ヒラギノ明朝 ProN W6"/>
              </a:rPr>
              <a:t>信仰の成長</a:t>
            </a:r>
            <a:r>
              <a:rPr lang="en-US" altLang="ja-JP" sz="2800" dirty="0" smtClean="0">
                <a:latin typeface="ヒラギノ明朝 ProN W6"/>
                <a:ea typeface="ヒラギノ明朝 ProN W6"/>
                <a:cs typeface="ヒラギノ明朝 ProN W6"/>
              </a:rPr>
              <a:t>･</a:t>
            </a:r>
            <a:r>
              <a:rPr lang="ja-JP" altLang="en-US" sz="2800" dirty="0" smtClean="0">
                <a:latin typeface="ヒラギノ明朝 ProN W6"/>
                <a:ea typeface="ヒラギノ明朝 ProN W6"/>
                <a:cs typeface="ヒラギノ明朝 ProN W6"/>
              </a:rPr>
              <a:t>信仰の継承</a:t>
            </a:r>
            <a:r>
              <a:rPr lang="ja-JP" altLang="en-US" sz="2800" dirty="0" smtClean="0"/>
              <a:t>	</a:t>
            </a:r>
          </a:p>
          <a:p>
            <a:r>
              <a:rPr lang="ja-JP" altLang="en-US" sz="2800" dirty="0" smtClean="0">
                <a:solidFill>
                  <a:srgbClr val="0000FF"/>
                </a:solidFill>
              </a:rPr>
              <a:t>   </a:t>
            </a:r>
            <a:r>
              <a:rPr lang="ja-JP" altLang="en-US" sz="2800" dirty="0" smtClean="0">
                <a:solidFill>
                  <a:srgbClr val="008000"/>
                </a:solidFill>
              </a:rPr>
              <a:t>１１月	</a:t>
            </a:r>
            <a:r>
              <a:rPr lang="en-US" altLang="ja-JP" sz="2800" dirty="0" smtClean="0">
                <a:solidFill>
                  <a:srgbClr val="008000"/>
                </a:solidFill>
              </a:rPr>
              <a:t>｢</a:t>
            </a:r>
            <a:r>
              <a:rPr lang="ja-JP" altLang="en-US" sz="2800" dirty="0" smtClean="0">
                <a:solidFill>
                  <a:srgbClr val="008000"/>
                </a:solidFill>
              </a:rPr>
              <a:t>カレブ</a:t>
            </a:r>
            <a:r>
              <a:rPr lang="en-US" altLang="ja-JP" sz="3000" dirty="0" smtClean="0">
                <a:solidFill>
                  <a:srgbClr val="008000"/>
                </a:solidFill>
              </a:rPr>
              <a:t>31</a:t>
            </a:r>
            <a:r>
              <a:rPr lang="ja-JP" altLang="en-US" sz="2800" dirty="0" smtClean="0">
                <a:solidFill>
                  <a:srgbClr val="008000"/>
                </a:solidFill>
              </a:rPr>
              <a:t>人の証」</a:t>
            </a:r>
            <a:r>
              <a:rPr lang="en-US" altLang="ja-JP" sz="2800" dirty="0" smtClean="0">
                <a:solidFill>
                  <a:srgbClr val="008000"/>
                </a:solidFill>
              </a:rPr>
              <a:t> </a:t>
            </a:r>
            <a:r>
              <a:rPr lang="ja-JP" altLang="en-US" sz="2800" dirty="0" smtClean="0">
                <a:solidFill>
                  <a:srgbClr val="008000"/>
                </a:solidFill>
              </a:rPr>
              <a:t>出版記念会</a:t>
            </a:r>
          </a:p>
          <a:p>
            <a:r>
              <a:rPr lang="ja-JP" altLang="en-US" sz="2800" u="sng" dirty="0" smtClean="0"/>
              <a:t>２０１６年</a:t>
            </a:r>
            <a:r>
              <a:rPr lang="ja-JP" altLang="en-US" sz="2000" u="sng" dirty="0" smtClean="0"/>
              <a:t>（平成</a:t>
            </a:r>
            <a:r>
              <a:rPr lang="en-US" altLang="ja-JP" sz="2000" u="sng" dirty="0" smtClean="0"/>
              <a:t>28</a:t>
            </a:r>
            <a:r>
              <a:rPr lang="ja-JP" altLang="en-US" sz="2000" u="sng" dirty="0" smtClean="0"/>
              <a:t>年</a:t>
            </a:r>
            <a:r>
              <a:rPr lang="en-US" altLang="ja-JP" sz="2000" u="sng" dirty="0" smtClean="0"/>
              <a:t>)</a:t>
            </a:r>
          </a:p>
          <a:p>
            <a:r>
              <a:rPr lang="ja-JP" altLang="en-US" sz="2800" dirty="0" smtClean="0"/>
              <a:t>　</a:t>
            </a:r>
            <a:r>
              <a:rPr lang="en-US" altLang="ja-JP" sz="2800" dirty="0" smtClean="0"/>
              <a:t>   </a:t>
            </a:r>
            <a:r>
              <a:rPr lang="ja-JP" altLang="en-US" sz="2800" dirty="0" smtClean="0"/>
              <a:t>２月	信仰生活：</a:t>
            </a:r>
            <a:r>
              <a:rPr lang="ja-JP" altLang="en-US" sz="2800" dirty="0" smtClean="0">
                <a:latin typeface="ヒラギノ明朝 ProN W6"/>
                <a:ea typeface="ヒラギノ明朝 ProN W6"/>
                <a:cs typeface="ヒラギノ明朝 ProN W6"/>
              </a:rPr>
              <a:t>晩年をどう生きるか他</a:t>
            </a:r>
            <a:r>
              <a:rPr lang="en-US" altLang="ja-JP" sz="2800" dirty="0" smtClean="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en-US" altLang="ja-JP" sz="2000" dirty="0">
                <a:latin typeface="ヒラギノ明朝 ProN W6"/>
                <a:ea typeface="ヒラギノ明朝 ProN W6"/>
                <a:cs typeface="ヒラギノ明朝 ProN W6"/>
              </a:rPr>
              <a:t>(</a:t>
            </a:r>
            <a:r>
              <a:rPr lang="ja-JP" altLang="en-US" sz="2000" dirty="0">
                <a:latin typeface="ヒラギノ明朝 ProN W6"/>
                <a:ea typeface="ヒラギノ明朝 ProN W6"/>
                <a:cs typeface="ヒラギノ明朝 ProN W6"/>
              </a:rPr>
              <a:t>２回</a:t>
            </a:r>
            <a:r>
              <a:rPr lang="en-US" altLang="ja-JP" sz="2000" dirty="0">
                <a:latin typeface="ヒラギノ明朝 ProN W6"/>
                <a:ea typeface="ヒラギノ明朝 ProN W6"/>
                <a:cs typeface="ヒラギノ明朝 ProN W6"/>
              </a:rPr>
              <a:t>)</a:t>
            </a:r>
            <a:endParaRPr lang="ja-JP" altLang="en-US" sz="2000" dirty="0">
              <a:latin typeface="ヒラギノ明朝 ProN W6"/>
              <a:ea typeface="ヒラギノ明朝 ProN W6"/>
              <a:cs typeface="ヒラギノ明朝 ProN W6"/>
            </a:endParaRPr>
          </a:p>
          <a:p>
            <a:r>
              <a:rPr lang="ja-JP" altLang="en-US" sz="2800" dirty="0" smtClean="0"/>
              <a:t>　　</a:t>
            </a:r>
            <a:r>
              <a:rPr lang="en-US" altLang="ja-JP" sz="2800" dirty="0"/>
              <a:t> </a:t>
            </a:r>
            <a:r>
              <a:rPr lang="ja-JP" altLang="en-US" sz="2800" dirty="0" smtClean="0"/>
              <a:t>３月	伝道</a:t>
            </a:r>
            <a:r>
              <a:rPr lang="en-US" altLang="ja-JP" sz="2800" dirty="0" smtClean="0"/>
              <a:t>-2</a:t>
            </a:r>
            <a:r>
              <a:rPr lang="ja-JP" altLang="en-US" sz="2800" dirty="0" smtClean="0"/>
              <a:t>：</a:t>
            </a:r>
            <a:r>
              <a:rPr lang="ja-JP" altLang="en-US" sz="2800" dirty="0" smtClean="0">
                <a:latin typeface="ヒラギノ明朝 ProN W6"/>
                <a:ea typeface="ヒラギノ明朝 ProN W6"/>
                <a:cs typeface="ヒラギノ明朝 ProN W6"/>
              </a:rPr>
              <a:t>今後の日本における宣教のあり方</a:t>
            </a:r>
            <a:r>
              <a:rPr lang="en-US" altLang="ja-JP" sz="2800" dirty="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(</a:t>
            </a:r>
            <a:r>
              <a:rPr lang="ja-JP" altLang="en-US" sz="2000" dirty="0">
                <a:latin typeface="ヒラギノ明朝 ProN W6"/>
                <a:ea typeface="ヒラギノ明朝 ProN W6"/>
                <a:cs typeface="ヒラギノ明朝 ProN W6"/>
              </a:rPr>
              <a:t>２回</a:t>
            </a:r>
            <a:r>
              <a:rPr lang="en-US" altLang="ja-JP" sz="2000" dirty="0">
                <a:latin typeface="ヒラギノ明朝 ProN W6"/>
                <a:ea typeface="ヒラギノ明朝 ProN W6"/>
                <a:cs typeface="ヒラギノ明朝 ProN W6"/>
              </a:rPr>
              <a:t>)</a:t>
            </a:r>
            <a:endParaRPr lang="ja-JP" altLang="en-US" sz="2000" dirty="0">
              <a:latin typeface="ヒラギノ明朝 ProN W6"/>
              <a:ea typeface="ヒラギノ明朝 ProN W6"/>
              <a:cs typeface="ヒラギノ明朝 ProN W6"/>
            </a:endParaRPr>
          </a:p>
          <a:p>
            <a:r>
              <a:rPr lang="ja-JP" altLang="en-US" sz="2800" dirty="0" smtClean="0"/>
              <a:t>　　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６月	家庭生活：</a:t>
            </a:r>
            <a:r>
              <a:rPr lang="ja-JP" altLang="en-US" sz="2800" dirty="0" smtClean="0">
                <a:latin typeface="ヒラギノ明朝 ProN W6"/>
                <a:ea typeface="ヒラギノ明朝 ProN W6"/>
                <a:cs typeface="ヒラギノ明朝 ProN W6"/>
              </a:rPr>
              <a:t>夫婦関係など</a:t>
            </a:r>
            <a:r>
              <a:rPr lang="en-US" altLang="ja-JP" sz="2800" dirty="0" smtClean="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２回）</a:t>
            </a:r>
            <a:endParaRPr lang="en-US" altLang="ja-JP" sz="2000" dirty="0" smtClean="0"/>
          </a:p>
        </p:txBody>
      </p:sp>
      <p:pic>
        <p:nvPicPr>
          <p:cNvPr id="3" name="図 2" descr="守部講演会 のコピー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97" y="1076931"/>
            <a:ext cx="2876170" cy="1749347"/>
          </a:xfrm>
          <a:prstGeom prst="rect">
            <a:avLst/>
          </a:prstGeom>
        </p:spPr>
      </p:pic>
      <p:pic>
        <p:nvPicPr>
          <p:cNvPr id="7" name="図 6" descr="83668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284" y="2922076"/>
            <a:ext cx="1667462" cy="236223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972483" y="5229694"/>
            <a:ext cx="103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６月出版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649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673"/>
          </a:xfrm>
        </p:spPr>
        <p:txBody>
          <a:bodyPr>
            <a:normAutofit/>
          </a:bodyPr>
          <a:lstStyle/>
          <a:p>
            <a:r>
              <a:rPr kumimoji="1" lang="ja-JP" altLang="en-US" sz="4000" u="sng" dirty="0" smtClean="0"/>
              <a:t>歴史：これからの宣教を研究</a:t>
            </a:r>
            <a:endParaRPr kumimoji="1" lang="ja-JP" altLang="en-US" sz="4000" u="sng" dirty="0"/>
          </a:p>
        </p:txBody>
      </p:sp>
      <p:pic>
        <p:nvPicPr>
          <p:cNvPr id="5" name="図 4" descr="カレブ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79" y="205846"/>
            <a:ext cx="1125178" cy="81646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78784" y="5007919"/>
            <a:ext cx="95070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u="sng" dirty="0" smtClean="0"/>
              <a:t>２０１６年</a:t>
            </a:r>
            <a:r>
              <a:rPr lang="ja-JP" altLang="en-US" sz="2000" u="sng" dirty="0" smtClean="0"/>
              <a:t>（平成</a:t>
            </a:r>
            <a:r>
              <a:rPr lang="en-US" altLang="ja-JP" sz="2000" u="sng" dirty="0" smtClean="0"/>
              <a:t>28</a:t>
            </a:r>
            <a:r>
              <a:rPr lang="ja-JP" altLang="en-US" sz="2000" u="sng" dirty="0" smtClean="0"/>
              <a:t>年</a:t>
            </a:r>
            <a:r>
              <a:rPr lang="en-US" altLang="ja-JP" sz="2000" u="sng" dirty="0" smtClean="0"/>
              <a:t>)</a:t>
            </a:r>
          </a:p>
          <a:p>
            <a:r>
              <a:rPr lang="ja-JP" altLang="en-US" sz="2800" dirty="0" smtClean="0"/>
              <a:t>　</a:t>
            </a:r>
            <a:r>
              <a:rPr lang="en-US" altLang="ja-JP" sz="2800" dirty="0" smtClean="0"/>
              <a:t>   </a:t>
            </a:r>
            <a:r>
              <a:rPr lang="ja-JP" altLang="en-US" sz="2800" dirty="0" smtClean="0"/>
              <a:t>４月	日本宣教論を後藤牧人師より学ぶ</a:t>
            </a:r>
            <a:endParaRPr lang="en-US" altLang="ja-JP" sz="2800" dirty="0" smtClean="0"/>
          </a:p>
          <a:p>
            <a:r>
              <a:rPr lang="ja-JP" altLang="en-US" sz="2800" dirty="0" smtClean="0"/>
              <a:t>　　</a:t>
            </a:r>
            <a:r>
              <a:rPr lang="en-US" altLang="ja-JP" sz="2800" dirty="0"/>
              <a:t> </a:t>
            </a:r>
            <a:r>
              <a:rPr lang="ja-JP" altLang="en-US" sz="2800" dirty="0" smtClean="0"/>
              <a:t>８月	有志による「</a:t>
            </a:r>
            <a:r>
              <a:rPr lang="en-US" altLang="ja-JP" sz="2800" dirty="0" smtClean="0"/>
              <a:t>21</a:t>
            </a:r>
            <a:r>
              <a:rPr lang="ja-JP" altLang="en-US" sz="2800" dirty="0" smtClean="0"/>
              <a:t>世紀宗教改革」研究会開催	</a:t>
            </a:r>
          </a:p>
        </p:txBody>
      </p:sp>
      <p:pic>
        <p:nvPicPr>
          <p:cNvPr id="3" name="図 2" descr="完成後藤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5" y="1480718"/>
            <a:ext cx="2212987" cy="3128890"/>
          </a:xfrm>
          <a:prstGeom prst="rect">
            <a:avLst/>
          </a:prstGeom>
        </p:spPr>
      </p:pic>
      <p:pic>
        <p:nvPicPr>
          <p:cNvPr id="7" name="図 6" descr="G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94" y="1480718"/>
            <a:ext cx="5699567" cy="30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0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673"/>
          </a:xfrm>
        </p:spPr>
        <p:txBody>
          <a:bodyPr>
            <a:normAutofit/>
          </a:bodyPr>
          <a:lstStyle/>
          <a:p>
            <a:r>
              <a:rPr kumimoji="1" lang="ja-JP" altLang="en-US" sz="3600" u="sng" dirty="0" smtClean="0"/>
              <a:t>東京世話人会の紹介</a:t>
            </a:r>
            <a:endParaRPr kumimoji="1" lang="ja-JP" altLang="en-US" sz="3600" u="sng" dirty="0"/>
          </a:p>
        </p:txBody>
      </p:sp>
      <p:pic>
        <p:nvPicPr>
          <p:cNvPr id="5" name="図 4" descr="カレブ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55" y="205846"/>
            <a:ext cx="1125178" cy="816465"/>
          </a:xfrm>
          <a:prstGeom prst="rect">
            <a:avLst/>
          </a:prstGeom>
        </p:spPr>
      </p:pic>
      <p:pic>
        <p:nvPicPr>
          <p:cNvPr id="6" name="図 5" descr="カレブ世話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24" y="1920703"/>
            <a:ext cx="5628749" cy="415120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472378" y="3854885"/>
            <a:ext cx="14165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来間</a:t>
            </a:r>
            <a:r>
              <a:rPr lang="ja-JP" altLang="en-US" sz="2400" dirty="0" smtClean="0"/>
              <a:t>幸夫</a:t>
            </a:r>
            <a:endParaRPr lang="en-US" altLang="ja-JP" sz="2400" dirty="0" smtClean="0"/>
          </a:p>
          <a:p>
            <a:pPr algn="ctr"/>
            <a:r>
              <a:rPr lang="ja-JP" altLang="en-US" sz="2000" dirty="0" smtClean="0"/>
              <a:t>事務全</a:t>
            </a:r>
            <a:r>
              <a:rPr kumimoji="1" lang="ja-JP" altLang="en-US" sz="2000" dirty="0" smtClean="0"/>
              <a:t>般</a:t>
            </a:r>
            <a:endParaRPr kumimoji="1"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4578812" y="1342283"/>
            <a:ext cx="3855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八尋隆幸</a:t>
            </a:r>
            <a:r>
              <a:rPr lang="ja-JP" altLang="en-US" sz="2000" dirty="0" smtClean="0"/>
              <a:t>：</a:t>
            </a:r>
            <a:r>
              <a:rPr lang="en-US" altLang="ja-JP" sz="2000" dirty="0" smtClean="0"/>
              <a:t>10</a:t>
            </a:r>
            <a:r>
              <a:rPr lang="ja-JP" altLang="en-US" sz="2000" dirty="0" smtClean="0"/>
              <a:t>周年記念会責任者</a:t>
            </a:r>
            <a:endParaRPr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60869" y="1346197"/>
            <a:ext cx="2939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畠山</a:t>
            </a:r>
            <a:r>
              <a:rPr lang="ja-JP" altLang="en-US" sz="2400" dirty="0" smtClean="0"/>
              <a:t>義則</a:t>
            </a:r>
            <a:r>
              <a:rPr lang="ja-JP" altLang="en-US" sz="2000" dirty="0" smtClean="0"/>
              <a:t>：会計</a:t>
            </a:r>
            <a:r>
              <a:rPr lang="en-US" altLang="ja-JP" sz="2000" dirty="0" smtClean="0"/>
              <a:t>､</a:t>
            </a:r>
            <a:r>
              <a:rPr lang="ja-JP" altLang="en-US" sz="2000" dirty="0" smtClean="0"/>
              <a:t>記録係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5671" y="3949849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箭内公正</a:t>
            </a:r>
            <a:endParaRPr kumimoji="1" lang="en-US" altLang="ja-JP" sz="2400" dirty="0" smtClean="0"/>
          </a:p>
          <a:p>
            <a:pPr algn="ctr"/>
            <a:r>
              <a:rPr lang="ja-JP" altLang="en-US" sz="2000" dirty="0" smtClean="0"/>
              <a:t>東京代表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50089" y="6150560"/>
            <a:ext cx="544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小川吾朗</a:t>
            </a:r>
            <a:r>
              <a:rPr kumimoji="1" lang="ja-JP" altLang="en-US" sz="2000" dirty="0" smtClean="0"/>
              <a:t>：カレブの会代表　　</a:t>
            </a:r>
            <a:r>
              <a:rPr kumimoji="1" lang="ja-JP" altLang="en-US" sz="2400" dirty="0" smtClean="0"/>
              <a:t>星野隆三</a:t>
            </a:r>
            <a:r>
              <a:rPr kumimoji="1" lang="ja-JP" altLang="en-US" sz="2000" dirty="0" smtClean="0"/>
              <a:t>：広報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1689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116</Words>
  <Application>Microsoft Macintosh PowerPoint</Application>
  <PresentationFormat>画面に合わせる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ホワイト</vt:lpstr>
      <vt:lpstr>歴史：証し・祈り・恵み</vt:lpstr>
      <vt:lpstr>歴史：テーマを持って語り合う</vt:lpstr>
      <vt:lpstr>歴史：７周年とセミナー</vt:lpstr>
      <vt:lpstr>歴史：終活・健康・信仰・伝道</vt:lpstr>
      <vt:lpstr>歴史：これからの宣教を研究</vt:lpstr>
      <vt:lpstr>東京世話人会の紹介</vt:lpstr>
    </vt:vector>
  </TitlesOfParts>
  <Company>東京造形大学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星野 隆三</dc:creator>
  <cp:lastModifiedBy>星野隆三 HOSHINO</cp:lastModifiedBy>
  <cp:revision>193</cp:revision>
  <dcterms:created xsi:type="dcterms:W3CDTF">2016-10-01T07:29:10Z</dcterms:created>
  <dcterms:modified xsi:type="dcterms:W3CDTF">2017-02-09T08:37:25Z</dcterms:modified>
</cp:coreProperties>
</file>