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81" r:id="rId3"/>
    <p:sldId id="307" r:id="rId4"/>
    <p:sldId id="284" r:id="rId5"/>
    <p:sldId id="272" r:id="rId6"/>
    <p:sldId id="273" r:id="rId7"/>
    <p:sldId id="275" r:id="rId8"/>
    <p:sldId id="276" r:id="rId9"/>
    <p:sldId id="277" r:id="rId10"/>
    <p:sldId id="279" r:id="rId11"/>
    <p:sldId id="292" r:id="rId12"/>
    <p:sldId id="293" r:id="rId13"/>
    <p:sldId id="290" r:id="rId14"/>
    <p:sldId id="265" r:id="rId15"/>
    <p:sldId id="266" r:id="rId16"/>
    <p:sldId id="267" r:id="rId17"/>
    <p:sldId id="268" r:id="rId18"/>
    <p:sldId id="269" r:id="rId19"/>
    <p:sldId id="270" r:id="rId20"/>
    <p:sldId id="257" r:id="rId21"/>
    <p:sldId id="305" r:id="rId22"/>
    <p:sldId id="298" r:id="rId23"/>
    <p:sldId id="296" r:id="rId24"/>
    <p:sldId id="294" r:id="rId25"/>
    <p:sldId id="295" r:id="rId26"/>
    <p:sldId id="299" r:id="rId27"/>
    <p:sldId id="297" r:id="rId28"/>
    <p:sldId id="288" r:id="rId29"/>
    <p:sldId id="259" r:id="rId30"/>
    <p:sldId id="261" r:id="rId31"/>
    <p:sldId id="262" r:id="rId32"/>
    <p:sldId id="306" r:id="rId3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49" autoAdjust="0"/>
    <p:restoredTop sz="94660"/>
  </p:normalViewPr>
  <p:slideViewPr>
    <p:cSldViewPr snapToGrid="0">
      <p:cViewPr varScale="1">
        <p:scale>
          <a:sx n="56" d="100"/>
          <a:sy n="56" d="100"/>
        </p:scale>
        <p:origin x="-518" y="-86"/>
      </p:cViewPr>
      <p:guideLst>
        <p:guide orient="horz" pos="2160"/>
        <p:guide pos="3840"/>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D6E0EE-4186-4D3D-8131-8A096D7BC353}" type="datetimeFigureOut">
              <a:rPr kumimoji="1" lang="ja-JP" altLang="en-US" smtClean="0"/>
              <a:t>2016/10/21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CDEC3C-BEB3-47AC-A338-B4159FA5D35E}" type="slidenum">
              <a:rPr kumimoji="1" lang="ja-JP" altLang="en-US" smtClean="0"/>
              <a:t>‹#›</a:t>
            </a:fld>
            <a:endParaRPr kumimoji="1" lang="ja-JP" altLang="en-US"/>
          </a:p>
        </p:txBody>
      </p:sp>
    </p:spTree>
    <p:extLst>
      <p:ext uri="{BB962C8B-B14F-4D97-AF65-F5344CB8AC3E}">
        <p14:creationId xmlns:p14="http://schemas.microsoft.com/office/powerpoint/2010/main" val="26085296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FCDEC3C-BEB3-47AC-A338-B4159FA5D35E}" type="slidenum">
              <a:rPr kumimoji="1" lang="ja-JP" altLang="en-US" smtClean="0"/>
              <a:t>27</a:t>
            </a:fld>
            <a:endParaRPr kumimoji="1" lang="ja-JP" altLang="en-US"/>
          </a:p>
        </p:txBody>
      </p:sp>
    </p:spTree>
    <p:extLst>
      <p:ext uri="{BB962C8B-B14F-4D97-AF65-F5344CB8AC3E}">
        <p14:creationId xmlns:p14="http://schemas.microsoft.com/office/powerpoint/2010/main" val="4069629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F57A947-ADBB-4786-94E0-7F471E97BFFC}" type="datetimeFigureOut">
              <a:rPr kumimoji="1" lang="ja-JP" altLang="en-US" smtClean="0"/>
              <a:t>2016/10/21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6469D9C-EE60-43CC-8E47-AA2623ABF6D2}" type="slidenum">
              <a:rPr kumimoji="1" lang="ja-JP" altLang="en-US" smtClean="0"/>
              <a:t>‹#›</a:t>
            </a:fld>
            <a:endParaRPr kumimoji="1" lang="ja-JP" altLang="en-US"/>
          </a:p>
        </p:txBody>
      </p:sp>
    </p:spTree>
    <p:extLst>
      <p:ext uri="{BB962C8B-B14F-4D97-AF65-F5344CB8AC3E}">
        <p14:creationId xmlns:p14="http://schemas.microsoft.com/office/powerpoint/2010/main" val="788415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F57A947-ADBB-4786-94E0-7F471E97BFFC}" type="datetimeFigureOut">
              <a:rPr kumimoji="1" lang="ja-JP" altLang="en-US" smtClean="0"/>
              <a:t>2016/10/21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6469D9C-EE60-43CC-8E47-AA2623ABF6D2}" type="slidenum">
              <a:rPr kumimoji="1" lang="ja-JP" altLang="en-US" smtClean="0"/>
              <a:t>‹#›</a:t>
            </a:fld>
            <a:endParaRPr kumimoji="1" lang="ja-JP" altLang="en-US"/>
          </a:p>
        </p:txBody>
      </p:sp>
    </p:spTree>
    <p:extLst>
      <p:ext uri="{BB962C8B-B14F-4D97-AF65-F5344CB8AC3E}">
        <p14:creationId xmlns:p14="http://schemas.microsoft.com/office/powerpoint/2010/main" val="85559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F57A947-ADBB-4786-94E0-7F471E97BFFC}" type="datetimeFigureOut">
              <a:rPr kumimoji="1" lang="ja-JP" altLang="en-US" smtClean="0"/>
              <a:t>2016/10/21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6469D9C-EE60-43CC-8E47-AA2623ABF6D2}" type="slidenum">
              <a:rPr kumimoji="1" lang="ja-JP" altLang="en-US" smtClean="0"/>
              <a:t>‹#›</a:t>
            </a:fld>
            <a:endParaRPr kumimoji="1" lang="ja-JP" altLang="en-US"/>
          </a:p>
        </p:txBody>
      </p:sp>
    </p:spTree>
    <p:extLst>
      <p:ext uri="{BB962C8B-B14F-4D97-AF65-F5344CB8AC3E}">
        <p14:creationId xmlns:p14="http://schemas.microsoft.com/office/powerpoint/2010/main" val="3577605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F57A947-ADBB-4786-94E0-7F471E97BFFC}" type="datetimeFigureOut">
              <a:rPr kumimoji="1" lang="ja-JP" altLang="en-US" smtClean="0"/>
              <a:t>2016/10/21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6469D9C-EE60-43CC-8E47-AA2623ABF6D2}" type="slidenum">
              <a:rPr kumimoji="1" lang="ja-JP" altLang="en-US" smtClean="0"/>
              <a:t>‹#›</a:t>
            </a:fld>
            <a:endParaRPr kumimoji="1" lang="ja-JP" altLang="en-US"/>
          </a:p>
        </p:txBody>
      </p:sp>
    </p:spTree>
    <p:extLst>
      <p:ext uri="{BB962C8B-B14F-4D97-AF65-F5344CB8AC3E}">
        <p14:creationId xmlns:p14="http://schemas.microsoft.com/office/powerpoint/2010/main" val="2485368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F57A947-ADBB-4786-94E0-7F471E97BFFC}" type="datetimeFigureOut">
              <a:rPr kumimoji="1" lang="ja-JP" altLang="en-US" smtClean="0"/>
              <a:t>2016/10/21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6469D9C-EE60-43CC-8E47-AA2623ABF6D2}" type="slidenum">
              <a:rPr kumimoji="1" lang="ja-JP" altLang="en-US" smtClean="0"/>
              <a:t>‹#›</a:t>
            </a:fld>
            <a:endParaRPr kumimoji="1" lang="ja-JP" altLang="en-US"/>
          </a:p>
        </p:txBody>
      </p:sp>
    </p:spTree>
    <p:extLst>
      <p:ext uri="{BB962C8B-B14F-4D97-AF65-F5344CB8AC3E}">
        <p14:creationId xmlns:p14="http://schemas.microsoft.com/office/powerpoint/2010/main" val="3171272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F57A947-ADBB-4786-94E0-7F471E97BFFC}" type="datetimeFigureOut">
              <a:rPr kumimoji="1" lang="ja-JP" altLang="en-US" smtClean="0"/>
              <a:t>2016/10/21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6469D9C-EE60-43CC-8E47-AA2623ABF6D2}" type="slidenum">
              <a:rPr kumimoji="1" lang="ja-JP" altLang="en-US" smtClean="0"/>
              <a:t>‹#›</a:t>
            </a:fld>
            <a:endParaRPr kumimoji="1" lang="ja-JP" altLang="en-US"/>
          </a:p>
        </p:txBody>
      </p:sp>
    </p:spTree>
    <p:extLst>
      <p:ext uri="{BB962C8B-B14F-4D97-AF65-F5344CB8AC3E}">
        <p14:creationId xmlns:p14="http://schemas.microsoft.com/office/powerpoint/2010/main" val="2847933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F57A947-ADBB-4786-94E0-7F471E97BFFC}" type="datetimeFigureOut">
              <a:rPr kumimoji="1" lang="ja-JP" altLang="en-US" smtClean="0"/>
              <a:t>2016/10/21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6469D9C-EE60-43CC-8E47-AA2623ABF6D2}" type="slidenum">
              <a:rPr kumimoji="1" lang="ja-JP" altLang="en-US" smtClean="0"/>
              <a:t>‹#›</a:t>
            </a:fld>
            <a:endParaRPr kumimoji="1" lang="ja-JP" altLang="en-US"/>
          </a:p>
        </p:txBody>
      </p:sp>
    </p:spTree>
    <p:extLst>
      <p:ext uri="{BB962C8B-B14F-4D97-AF65-F5344CB8AC3E}">
        <p14:creationId xmlns:p14="http://schemas.microsoft.com/office/powerpoint/2010/main" val="2766636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F57A947-ADBB-4786-94E0-7F471E97BFFC}" type="datetimeFigureOut">
              <a:rPr kumimoji="1" lang="ja-JP" altLang="en-US" smtClean="0"/>
              <a:t>2016/10/21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6469D9C-EE60-43CC-8E47-AA2623ABF6D2}" type="slidenum">
              <a:rPr kumimoji="1" lang="ja-JP" altLang="en-US" smtClean="0"/>
              <a:t>‹#›</a:t>
            </a:fld>
            <a:endParaRPr kumimoji="1" lang="ja-JP" altLang="en-US"/>
          </a:p>
        </p:txBody>
      </p:sp>
    </p:spTree>
    <p:extLst>
      <p:ext uri="{BB962C8B-B14F-4D97-AF65-F5344CB8AC3E}">
        <p14:creationId xmlns:p14="http://schemas.microsoft.com/office/powerpoint/2010/main" val="2764369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F57A947-ADBB-4786-94E0-7F471E97BFFC}" type="datetimeFigureOut">
              <a:rPr kumimoji="1" lang="ja-JP" altLang="en-US" smtClean="0"/>
              <a:t>2016/10/21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6469D9C-EE60-43CC-8E47-AA2623ABF6D2}" type="slidenum">
              <a:rPr kumimoji="1" lang="ja-JP" altLang="en-US" smtClean="0"/>
              <a:t>‹#›</a:t>
            </a:fld>
            <a:endParaRPr kumimoji="1" lang="ja-JP" altLang="en-US"/>
          </a:p>
        </p:txBody>
      </p:sp>
    </p:spTree>
    <p:extLst>
      <p:ext uri="{BB962C8B-B14F-4D97-AF65-F5344CB8AC3E}">
        <p14:creationId xmlns:p14="http://schemas.microsoft.com/office/powerpoint/2010/main" val="3913072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F57A947-ADBB-4786-94E0-7F471E97BFFC}" type="datetimeFigureOut">
              <a:rPr kumimoji="1" lang="ja-JP" altLang="en-US" smtClean="0"/>
              <a:t>2016/10/21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6469D9C-EE60-43CC-8E47-AA2623ABF6D2}" type="slidenum">
              <a:rPr kumimoji="1" lang="ja-JP" altLang="en-US" smtClean="0"/>
              <a:t>‹#›</a:t>
            </a:fld>
            <a:endParaRPr kumimoji="1" lang="ja-JP" altLang="en-US"/>
          </a:p>
        </p:txBody>
      </p:sp>
    </p:spTree>
    <p:extLst>
      <p:ext uri="{BB962C8B-B14F-4D97-AF65-F5344CB8AC3E}">
        <p14:creationId xmlns:p14="http://schemas.microsoft.com/office/powerpoint/2010/main" val="1736775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F57A947-ADBB-4786-94E0-7F471E97BFFC}" type="datetimeFigureOut">
              <a:rPr kumimoji="1" lang="ja-JP" altLang="en-US" smtClean="0"/>
              <a:t>2016/10/21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6469D9C-EE60-43CC-8E47-AA2623ABF6D2}" type="slidenum">
              <a:rPr kumimoji="1" lang="ja-JP" altLang="en-US" smtClean="0"/>
              <a:t>‹#›</a:t>
            </a:fld>
            <a:endParaRPr kumimoji="1" lang="ja-JP" altLang="en-US"/>
          </a:p>
        </p:txBody>
      </p:sp>
    </p:spTree>
    <p:extLst>
      <p:ext uri="{BB962C8B-B14F-4D97-AF65-F5344CB8AC3E}">
        <p14:creationId xmlns:p14="http://schemas.microsoft.com/office/powerpoint/2010/main" val="471441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57A947-ADBB-4786-94E0-7F471E97BFFC}" type="datetimeFigureOut">
              <a:rPr kumimoji="1" lang="ja-JP" altLang="en-US" smtClean="0"/>
              <a:t>2016/10/21</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69D9C-EE60-43CC-8E47-AA2623ABF6D2}" type="slidenum">
              <a:rPr kumimoji="1" lang="ja-JP" altLang="en-US" smtClean="0"/>
              <a:t>‹#›</a:t>
            </a:fld>
            <a:endParaRPr kumimoji="1" lang="ja-JP" altLang="en-US"/>
          </a:p>
        </p:txBody>
      </p:sp>
    </p:spTree>
    <p:extLst>
      <p:ext uri="{BB962C8B-B14F-4D97-AF65-F5344CB8AC3E}">
        <p14:creationId xmlns:p14="http://schemas.microsoft.com/office/powerpoint/2010/main" val="36341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25.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66811" y="943940"/>
            <a:ext cx="9144000" cy="1057855"/>
          </a:xfrm>
        </p:spPr>
        <p:txBody>
          <a:bodyPr>
            <a:normAutofit/>
          </a:bodyPr>
          <a:lstStyle/>
          <a:p>
            <a:r>
              <a:rPr lang="ja-JP" altLang="ja-JP" b="1" dirty="0" smtClean="0"/>
              <a:t>「</a:t>
            </a:r>
            <a:r>
              <a:rPr lang="ja-JP" altLang="ja-JP" b="1" dirty="0"/>
              <a:t>宇</a:t>
            </a:r>
            <a:r>
              <a:rPr lang="ja-JP" altLang="ja-JP" b="1" dirty="0" smtClean="0"/>
              <a:t>大カレブ」</a:t>
            </a:r>
            <a:r>
              <a:rPr lang="en-US" altLang="ja-JP" b="1" dirty="0" smtClean="0"/>
              <a:t>6</a:t>
            </a:r>
            <a:r>
              <a:rPr lang="ja-JP" altLang="en-US" b="1" dirty="0" smtClean="0"/>
              <a:t>年間の歩み</a:t>
            </a:r>
            <a:endParaRPr kumimoji="1" lang="ja-JP" altLang="en-US" dirty="0"/>
          </a:p>
        </p:txBody>
      </p:sp>
      <p:sp>
        <p:nvSpPr>
          <p:cNvPr id="3" name="サブタイトル 2"/>
          <p:cNvSpPr>
            <a:spLocks noGrp="1"/>
          </p:cNvSpPr>
          <p:nvPr>
            <p:ph type="subTitle" idx="1"/>
          </p:nvPr>
        </p:nvSpPr>
        <p:spPr>
          <a:xfrm>
            <a:off x="1166812" y="3790122"/>
            <a:ext cx="9144000" cy="2233307"/>
          </a:xfrm>
        </p:spPr>
        <p:txBody>
          <a:bodyPr>
            <a:normAutofit/>
          </a:bodyPr>
          <a:lstStyle/>
          <a:p>
            <a:r>
              <a:rPr lang="ja-JP" altLang="ja-JP" sz="3200" b="1" dirty="0"/>
              <a:t>第一回「宇大カレブ」</a:t>
            </a:r>
            <a:endParaRPr lang="en-US" altLang="ja-JP" sz="3200" dirty="0" smtClean="0"/>
          </a:p>
          <a:p>
            <a:r>
              <a:rPr lang="en-US" altLang="ja-JP" sz="3200" dirty="0" smtClean="0"/>
              <a:t>2010</a:t>
            </a:r>
            <a:r>
              <a:rPr lang="ja-JP" altLang="ja-JP" sz="3200" dirty="0"/>
              <a:t>年</a:t>
            </a:r>
            <a:r>
              <a:rPr lang="en-US" altLang="ja-JP" sz="3200" dirty="0"/>
              <a:t>1</a:t>
            </a:r>
            <a:r>
              <a:rPr lang="ja-JP" altLang="ja-JP" sz="3200" dirty="0"/>
              <a:t>月</a:t>
            </a:r>
            <a:r>
              <a:rPr lang="en-US" altLang="ja-JP" sz="3200" dirty="0"/>
              <a:t>30</a:t>
            </a:r>
            <a:r>
              <a:rPr lang="ja-JP" altLang="ja-JP" sz="3200" dirty="0"/>
              <a:t>日（土</a:t>
            </a:r>
            <a:r>
              <a:rPr lang="ja-JP" altLang="ja-JP" sz="3200" dirty="0" smtClean="0"/>
              <a:t>）</a:t>
            </a:r>
            <a:endParaRPr lang="en-US" altLang="ja-JP" sz="3200" dirty="0" smtClean="0"/>
          </a:p>
          <a:p>
            <a:r>
              <a:rPr lang="ja-JP" altLang="ja-JP" sz="3200" dirty="0" smtClean="0"/>
              <a:t>小川</a:t>
            </a:r>
            <a:r>
              <a:rPr lang="ja-JP" altLang="en-US" sz="3200" dirty="0" smtClean="0"/>
              <a:t>さんのお宅</a:t>
            </a:r>
            <a:r>
              <a:rPr lang="ja-JP" altLang="ja-JP" sz="3200" dirty="0" smtClean="0"/>
              <a:t>で</a:t>
            </a:r>
            <a:r>
              <a:rPr lang="ja-JP" altLang="ja-JP" sz="3200" dirty="0"/>
              <a:t>　</a:t>
            </a:r>
            <a:r>
              <a:rPr lang="en-US" altLang="ja-JP" sz="3200" dirty="0"/>
              <a:t>3</a:t>
            </a:r>
            <a:r>
              <a:rPr lang="ja-JP" altLang="ja-JP" sz="3200" dirty="0"/>
              <a:t>時から</a:t>
            </a:r>
            <a:r>
              <a:rPr lang="en-US" altLang="ja-JP" sz="3200" dirty="0"/>
              <a:t>6</a:t>
            </a:r>
            <a:r>
              <a:rPr lang="ja-JP" altLang="ja-JP" sz="3200" dirty="0"/>
              <a:t>時まで</a:t>
            </a:r>
          </a:p>
          <a:p>
            <a:r>
              <a:rPr lang="ja-JP" altLang="ja-JP" sz="3200" dirty="0" smtClean="0"/>
              <a:t>参加者</a:t>
            </a:r>
            <a:r>
              <a:rPr lang="ja-JP" altLang="en-US" sz="3200" dirty="0" smtClean="0"/>
              <a:t>：</a:t>
            </a:r>
            <a:r>
              <a:rPr lang="ja-JP" altLang="ja-JP" sz="3200" dirty="0" smtClean="0"/>
              <a:t>入江</a:t>
            </a:r>
            <a:r>
              <a:rPr lang="ja-JP" altLang="ja-JP" sz="3200" dirty="0"/>
              <a:t>実、原田浩司、島田宏幸、小川吾朗</a:t>
            </a:r>
          </a:p>
          <a:p>
            <a:endParaRPr kumimoji="1" lang="ja-JP" altLang="en-US" dirty="0"/>
          </a:p>
        </p:txBody>
      </p:sp>
      <p:pic>
        <p:nvPicPr>
          <p:cNvPr id="1026" name="図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4442" y="2015576"/>
            <a:ext cx="2452737" cy="177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698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47319" y="336436"/>
            <a:ext cx="8285238" cy="6213929"/>
          </a:xfrm>
        </p:spPr>
      </p:pic>
    </p:spTree>
    <p:extLst>
      <p:ext uri="{BB962C8B-B14F-4D97-AF65-F5344CB8AC3E}">
        <p14:creationId xmlns:p14="http://schemas.microsoft.com/office/powerpoint/2010/main" val="2861251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b="1" i="1"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宇大カレブの会</a:t>
            </a:r>
            <a:r>
              <a:rPr lang="ja-JP" altLang="en-US" b="1" i="1"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　</a:t>
            </a:r>
            <a:r>
              <a:rPr lang="en-US" altLang="ja-JP" b="1" i="1"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Renewal/</a:t>
            </a:r>
            <a:r>
              <a:rPr lang="ja-JP" altLang="ja-JP" b="1" i="1"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Ⅱ</a:t>
            </a:r>
            <a:r>
              <a:rPr lang="ja-JP" altLang="ja-JP" b="1" dirty="0" smtClean="0">
                <a:solidFill>
                  <a:srgbClr val="008000"/>
                </a:solidFill>
                <a:effectLst/>
                <a:ea typeface="Century" panose="02040604050505020304" pitchFamily="18" charset="0"/>
                <a:cs typeface="Times New Roman" panose="02020603050405020304" pitchFamily="18" charset="0"/>
              </a:rPr>
              <a:t> </a:t>
            </a:r>
            <a:r>
              <a:rPr lang="en-US" altLang="ja-JP" b="1"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2015.12.</a:t>
            </a:r>
            <a:br>
              <a:rPr lang="en-US" altLang="ja-JP" b="1"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br>
            <a:endParaRPr kumimoji="1" lang="ja-JP" altLang="en-US" b="1" dirty="0">
              <a:solidFill>
                <a:srgbClr val="008000"/>
              </a:solidFill>
            </a:endParaRPr>
          </a:p>
        </p:txBody>
      </p:sp>
      <p:sp>
        <p:nvSpPr>
          <p:cNvPr id="3" name="コンテンツ プレースホルダー 2"/>
          <p:cNvSpPr>
            <a:spLocks noGrp="1"/>
          </p:cNvSpPr>
          <p:nvPr>
            <p:ph idx="1"/>
          </p:nvPr>
        </p:nvSpPr>
        <p:spPr>
          <a:xfrm>
            <a:off x="838200" y="1295538"/>
            <a:ext cx="10515600" cy="5054462"/>
          </a:xfrm>
        </p:spPr>
        <p:txBody>
          <a:bodyPr>
            <a:normAutofit/>
          </a:bodyPr>
          <a:lstStyle/>
          <a:p>
            <a:r>
              <a:rPr lang="ja-JP" altLang="en-US" sz="4000" dirty="0" smtClean="0"/>
              <a:t>クリスマス集会</a:t>
            </a:r>
            <a:endParaRPr lang="en-US" altLang="ja-JP" sz="4000" dirty="0" smtClean="0"/>
          </a:p>
          <a:p>
            <a:pPr marL="0" indent="0">
              <a:buNone/>
            </a:pPr>
            <a:r>
              <a:rPr lang="en-US" altLang="ja-JP" sz="4000" dirty="0" smtClean="0"/>
              <a:t>     </a:t>
            </a:r>
            <a:r>
              <a:rPr lang="ja-JP" altLang="en-US" sz="4000" dirty="0" smtClean="0"/>
              <a:t>内容：賛美（ゴスペルチーム）</a:t>
            </a:r>
            <a:endParaRPr lang="en-US" altLang="ja-JP" sz="4000" dirty="0" smtClean="0"/>
          </a:p>
          <a:p>
            <a:pPr marL="0" indent="0">
              <a:buNone/>
            </a:pPr>
            <a:r>
              <a:rPr lang="ja-JP" altLang="en-US" sz="4000" dirty="0" smtClean="0"/>
              <a:t>　　　　　</a:t>
            </a:r>
            <a:r>
              <a:rPr lang="en-US" altLang="ja-JP" sz="4000" dirty="0" smtClean="0"/>
              <a:t> </a:t>
            </a:r>
            <a:r>
              <a:rPr lang="ja-JP" altLang="en-US" sz="4000" dirty="0" smtClean="0"/>
              <a:t>メッセージ</a:t>
            </a:r>
            <a:r>
              <a:rPr lang="ja-JP" altLang="ja-JP" sz="4000" dirty="0" smtClean="0"/>
              <a:t>「</a:t>
            </a:r>
            <a:r>
              <a:rPr lang="ja-JP" altLang="en-US" sz="4000" dirty="0" smtClean="0"/>
              <a:t>クリスマスの奇跡</a:t>
            </a:r>
            <a:r>
              <a:rPr lang="ja-JP" altLang="ja-JP" sz="4000" dirty="0" smtClean="0"/>
              <a:t>」</a:t>
            </a:r>
            <a:endParaRPr lang="en-US" altLang="ja-JP" sz="4000" dirty="0" smtClean="0"/>
          </a:p>
          <a:p>
            <a:pPr marL="0" indent="0">
              <a:buNone/>
            </a:pPr>
            <a:r>
              <a:rPr lang="ja-JP" altLang="en-US" sz="4000" dirty="0" smtClean="0"/>
              <a:t>　　　　　</a:t>
            </a:r>
            <a:r>
              <a:rPr lang="en-US" altLang="ja-JP" sz="4000" dirty="0" smtClean="0"/>
              <a:t> </a:t>
            </a:r>
            <a:r>
              <a:rPr lang="ja-JP" altLang="en-US" sz="4000" dirty="0" smtClean="0"/>
              <a:t>大角恵利也牧師</a:t>
            </a:r>
            <a:endParaRPr lang="en-US" altLang="ja-JP" sz="4000" dirty="0" smtClean="0"/>
          </a:p>
          <a:p>
            <a:pPr marL="0" indent="0">
              <a:buNone/>
            </a:pPr>
            <a:endParaRPr lang="en-US" altLang="ja-JP" sz="2000" dirty="0" smtClean="0"/>
          </a:p>
          <a:p>
            <a:pPr marL="0" indent="0">
              <a:buNone/>
            </a:pPr>
            <a:r>
              <a:rPr lang="ja-JP" altLang="en-US" sz="4000" dirty="0" smtClean="0"/>
              <a:t>・交わり</a:t>
            </a:r>
            <a:endParaRPr lang="en-US" altLang="ja-JP" sz="4000" dirty="0" smtClean="0"/>
          </a:p>
          <a:p>
            <a:pPr marL="0" indent="0">
              <a:buNone/>
            </a:pPr>
            <a:r>
              <a:rPr lang="en-US" altLang="ja-JP" sz="4000" dirty="0" smtClean="0"/>
              <a:t>      </a:t>
            </a:r>
            <a:r>
              <a:rPr lang="ja-JP" altLang="en-US" sz="4000" dirty="0" smtClean="0"/>
              <a:t>＊メンバーを宇大</a:t>
            </a:r>
            <a:r>
              <a:rPr lang="en-US" altLang="ja-JP" sz="4000" dirty="0" smtClean="0"/>
              <a:t>OB</a:t>
            </a:r>
            <a:r>
              <a:rPr lang="ja-JP" altLang="en-US" sz="4000" dirty="0" smtClean="0"/>
              <a:t>・大学院生に広げた。</a:t>
            </a:r>
            <a:endParaRPr lang="en-US" altLang="ja-JP" sz="4000" dirty="0" smtClean="0"/>
          </a:p>
          <a:p>
            <a:endParaRPr lang="ja-JP" altLang="ja-JP" sz="4000" dirty="0"/>
          </a:p>
        </p:txBody>
      </p:sp>
    </p:spTree>
    <p:extLst>
      <p:ext uri="{BB962C8B-B14F-4D97-AF65-F5344CB8AC3E}">
        <p14:creationId xmlns:p14="http://schemas.microsoft.com/office/powerpoint/2010/main" val="33504264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88242" y="362857"/>
            <a:ext cx="8278233" cy="6208675"/>
          </a:xfrm>
        </p:spPr>
      </p:pic>
    </p:spTree>
    <p:extLst>
      <p:ext uri="{BB962C8B-B14F-4D97-AF65-F5344CB8AC3E}">
        <p14:creationId xmlns:p14="http://schemas.microsoft.com/office/powerpoint/2010/main" val="23293724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b="1" i="1"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宇大カレブの会</a:t>
            </a:r>
            <a:r>
              <a:rPr lang="ja-JP" altLang="en-US" b="1" i="1"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　</a:t>
            </a:r>
            <a:r>
              <a:rPr lang="en-US" altLang="ja-JP" i="1"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Renewal/</a:t>
            </a:r>
            <a:r>
              <a:rPr lang="en-US" altLang="ja-JP" i="1" dirty="0" smtClean="0">
                <a:solidFill>
                  <a:srgbClr val="008000"/>
                </a:solidFill>
                <a:ea typeface="ＭＳ 明朝" panose="02020609040205080304" pitchFamily="17" charset="-128"/>
                <a:cs typeface="Times New Roman" panose="02020603050405020304" pitchFamily="18" charset="0"/>
              </a:rPr>
              <a:t>Ⅲ</a:t>
            </a:r>
            <a:r>
              <a:rPr lang="en-US" altLang="ja-JP"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2016.5.3</a:t>
            </a:r>
            <a:r>
              <a:rPr lang="en-US" altLang="ja-JP" dirty="0" smtClean="0">
                <a:solidFill>
                  <a:srgbClr val="70AD47"/>
                </a:solidFill>
                <a:effectLst/>
                <a:latin typeface="Century" panose="02040604050505020304" pitchFamily="18" charset="0"/>
                <a:ea typeface="ＭＳ 明朝" panose="02020609040205080304" pitchFamily="17" charset="-128"/>
                <a:cs typeface="Times New Roman" panose="02020603050405020304" pitchFamily="18" charset="0"/>
              </a:rPr>
              <a:t/>
            </a:r>
            <a:br>
              <a:rPr lang="en-US" altLang="ja-JP" dirty="0" smtClean="0">
                <a:solidFill>
                  <a:srgbClr val="70AD47"/>
                </a:solidFill>
                <a:effectLst/>
                <a:latin typeface="Century" panose="02040604050505020304" pitchFamily="18" charset="0"/>
                <a:ea typeface="ＭＳ 明朝" panose="02020609040205080304" pitchFamily="17" charset="-128"/>
                <a:cs typeface="Times New Roman" panose="02020603050405020304" pitchFamily="18" charset="0"/>
              </a:rPr>
            </a:br>
            <a:endParaRPr kumimoji="1" lang="ja-JP" altLang="en-US" dirty="0"/>
          </a:p>
        </p:txBody>
      </p:sp>
      <p:sp>
        <p:nvSpPr>
          <p:cNvPr id="3" name="コンテンツ プレースホルダー 2"/>
          <p:cNvSpPr>
            <a:spLocks noGrp="1"/>
          </p:cNvSpPr>
          <p:nvPr>
            <p:ph idx="1"/>
          </p:nvPr>
        </p:nvSpPr>
        <p:spPr>
          <a:xfrm>
            <a:off x="616860" y="1264108"/>
            <a:ext cx="11744473" cy="5473148"/>
          </a:xfrm>
        </p:spPr>
        <p:txBody>
          <a:bodyPr>
            <a:normAutofit fontScale="85000" lnSpcReduction="20000"/>
          </a:bodyPr>
          <a:lstStyle/>
          <a:p>
            <a:pPr marL="0" indent="0">
              <a:buNone/>
            </a:pPr>
            <a:r>
              <a:rPr lang="ja-JP" altLang="ja-JP" sz="4000" dirty="0" smtClean="0"/>
              <a:t>内容</a:t>
            </a:r>
            <a:endParaRPr lang="en-US" altLang="ja-JP" sz="4000" dirty="0"/>
          </a:p>
          <a:p>
            <a:pPr marL="0" indent="0">
              <a:buNone/>
            </a:pPr>
            <a:r>
              <a:rPr lang="en-US" altLang="ja-JP" sz="4000" dirty="0" smtClean="0"/>
              <a:t>  </a:t>
            </a:r>
            <a:r>
              <a:rPr lang="ja-JP" altLang="en-US" sz="4000" dirty="0" smtClean="0"/>
              <a:t>①</a:t>
            </a:r>
            <a:r>
              <a:rPr lang="ja-JP" altLang="ja-JP" sz="4000" u="sng" dirty="0" smtClean="0"/>
              <a:t>証し</a:t>
            </a:r>
            <a:r>
              <a:rPr lang="ja-JP" altLang="en-US" sz="4000" u="sng" dirty="0" smtClean="0"/>
              <a:t>：</a:t>
            </a:r>
            <a:r>
              <a:rPr lang="ja-JP" altLang="ja-JP" sz="4000" u="sng" dirty="0" smtClean="0"/>
              <a:t>「</a:t>
            </a:r>
            <a:r>
              <a:rPr lang="ja-JP" altLang="en-US" sz="4000" u="sng" dirty="0"/>
              <a:t>出版</a:t>
            </a:r>
            <a:r>
              <a:rPr lang="ja-JP" altLang="en-US" sz="4000" u="sng" dirty="0" smtClean="0"/>
              <a:t>を</a:t>
            </a:r>
            <a:r>
              <a:rPr lang="ja-JP" altLang="en-US" sz="4000" u="sng" dirty="0"/>
              <a:t>記念</a:t>
            </a:r>
            <a:r>
              <a:rPr lang="ja-JP" altLang="en-US" sz="4000" u="sng" dirty="0" smtClean="0"/>
              <a:t>して</a:t>
            </a:r>
            <a:r>
              <a:rPr lang="ja-JP" altLang="ja-JP" sz="4000" u="sng" dirty="0" smtClean="0"/>
              <a:t>」</a:t>
            </a:r>
            <a:endParaRPr lang="en-US" altLang="ja-JP" sz="4000" u="sng" dirty="0" smtClean="0"/>
          </a:p>
          <a:p>
            <a:pPr marL="0" indent="0">
              <a:buNone/>
            </a:pPr>
            <a:r>
              <a:rPr lang="en-US" altLang="ja-JP" sz="4000" dirty="0" smtClean="0"/>
              <a:t>      </a:t>
            </a:r>
            <a:r>
              <a:rPr lang="ja-JP" altLang="en-US" sz="4000" dirty="0" smtClean="0"/>
              <a:t>「すべては子どもたちの学びのために」を出版した原田</a:t>
            </a:r>
            <a:endParaRPr lang="en-US" altLang="ja-JP" sz="4000" dirty="0" smtClean="0"/>
          </a:p>
          <a:p>
            <a:pPr marL="0" indent="0">
              <a:buNone/>
            </a:pPr>
            <a:r>
              <a:rPr lang="ja-JP" altLang="en-US" sz="4000" dirty="0" smtClean="0"/>
              <a:t>　　浩司兄と、出版を手掛けた「あめんどう社」の</a:t>
            </a:r>
            <a:r>
              <a:rPr lang="ja-JP" altLang="en-US" sz="4000" dirty="0"/>
              <a:t>小渕兄</a:t>
            </a:r>
            <a:endParaRPr lang="en-US" altLang="ja-JP" sz="4000" dirty="0" smtClean="0"/>
          </a:p>
          <a:p>
            <a:pPr marL="0" indent="0">
              <a:buNone/>
            </a:pPr>
            <a:r>
              <a:rPr lang="ja-JP" altLang="en-US" sz="4000" dirty="0" smtClean="0"/>
              <a:t>　　から出版に至る証しをしていただいた</a:t>
            </a:r>
            <a:endParaRPr lang="en-US" altLang="ja-JP" sz="4000" dirty="0" smtClean="0"/>
          </a:p>
          <a:p>
            <a:pPr marL="0" indent="0">
              <a:buNone/>
            </a:pPr>
            <a:endParaRPr lang="en-US" altLang="ja-JP" sz="1900" dirty="0"/>
          </a:p>
          <a:p>
            <a:pPr marL="0" indent="0">
              <a:buNone/>
            </a:pPr>
            <a:r>
              <a:rPr lang="en-US" altLang="ja-JP" sz="4000" dirty="0" smtClean="0"/>
              <a:t>  </a:t>
            </a:r>
            <a:r>
              <a:rPr lang="ja-JP" altLang="en-US" sz="4000" dirty="0" smtClean="0"/>
              <a:t>②</a:t>
            </a:r>
            <a:r>
              <a:rPr lang="ja-JP" altLang="ja-JP" sz="4000" u="sng" dirty="0" smtClean="0"/>
              <a:t>証し</a:t>
            </a:r>
            <a:r>
              <a:rPr lang="ja-JP" altLang="en-US" sz="4000" u="sng" dirty="0" smtClean="0"/>
              <a:t>：</a:t>
            </a:r>
            <a:r>
              <a:rPr lang="ja-JP" altLang="ja-JP" sz="4000" u="sng" dirty="0" smtClean="0"/>
              <a:t>「</a:t>
            </a:r>
            <a:r>
              <a:rPr lang="ja-JP" altLang="en-US" sz="4000" u="sng" dirty="0"/>
              <a:t>アメリカの生活と文化</a:t>
            </a:r>
            <a:r>
              <a:rPr lang="ja-JP" altLang="ja-JP" sz="4000" u="sng" dirty="0" smtClean="0"/>
              <a:t>」</a:t>
            </a:r>
            <a:endParaRPr lang="ja-JP" altLang="ja-JP" sz="4000" u="sng" dirty="0"/>
          </a:p>
          <a:p>
            <a:pPr marL="0" indent="0">
              <a:buNone/>
            </a:pPr>
            <a:r>
              <a:rPr lang="ja-JP" altLang="en-US" sz="4000" dirty="0" smtClean="0"/>
              <a:t>　　宇</a:t>
            </a:r>
            <a:r>
              <a:rPr lang="ja-JP" altLang="en-US" sz="4000" dirty="0"/>
              <a:t>大ナビゲーター出身</a:t>
            </a:r>
            <a:r>
              <a:rPr lang="ja-JP" altLang="en-US" sz="4000" dirty="0" smtClean="0"/>
              <a:t>で、現在</a:t>
            </a:r>
            <a:r>
              <a:rPr lang="ja-JP" altLang="en-US" sz="4000" dirty="0"/>
              <a:t>アメリカで長期出張中</a:t>
            </a:r>
            <a:r>
              <a:rPr lang="ja-JP" altLang="en-US" sz="4000" dirty="0" smtClean="0"/>
              <a:t>の</a:t>
            </a:r>
            <a:endParaRPr lang="en-US" altLang="ja-JP" sz="4000" dirty="0" smtClean="0"/>
          </a:p>
          <a:p>
            <a:pPr marL="0" indent="0">
              <a:buNone/>
            </a:pPr>
            <a:r>
              <a:rPr lang="ja-JP" altLang="en-US" sz="4000" dirty="0" smtClean="0"/>
              <a:t>　　渡邊</a:t>
            </a:r>
            <a:r>
              <a:rPr lang="ja-JP" altLang="en-US" sz="4000" dirty="0"/>
              <a:t>さんご夫婦が一時帰国をしている機会</a:t>
            </a:r>
            <a:r>
              <a:rPr lang="ja-JP" altLang="en-US" sz="4000" dirty="0" smtClean="0"/>
              <a:t>に、アメリカ</a:t>
            </a:r>
            <a:endParaRPr lang="en-US" altLang="ja-JP" sz="4000" dirty="0" smtClean="0"/>
          </a:p>
          <a:p>
            <a:pPr marL="0" indent="0">
              <a:buNone/>
            </a:pPr>
            <a:r>
              <a:rPr lang="ja-JP" altLang="en-US" sz="4000" dirty="0" smtClean="0"/>
              <a:t>　　での</a:t>
            </a:r>
            <a:r>
              <a:rPr lang="ja-JP" altLang="en-US" sz="4000" dirty="0"/>
              <a:t>教会生活や文化の違いなどに</a:t>
            </a:r>
            <a:r>
              <a:rPr lang="ja-JP" altLang="en-US" sz="4000" dirty="0" smtClean="0"/>
              <a:t>ついて、証し</a:t>
            </a:r>
            <a:r>
              <a:rPr lang="ja-JP" altLang="en-US" sz="4000" dirty="0"/>
              <a:t>して</a:t>
            </a:r>
            <a:r>
              <a:rPr lang="ja-JP" altLang="en-US" sz="4000" dirty="0" smtClean="0"/>
              <a:t>い</a:t>
            </a:r>
            <a:endParaRPr lang="en-US" altLang="ja-JP" sz="4000" dirty="0" smtClean="0"/>
          </a:p>
          <a:p>
            <a:pPr marL="0" indent="0">
              <a:buNone/>
            </a:pPr>
            <a:r>
              <a:rPr lang="ja-JP" altLang="en-US" sz="4000" dirty="0" smtClean="0"/>
              <a:t>　　ただいた</a:t>
            </a:r>
            <a:endParaRPr lang="ja-JP" altLang="en-US" sz="4000" dirty="0"/>
          </a:p>
          <a:p>
            <a:endParaRPr lang="en-US" altLang="ja-JP" sz="4000" dirty="0" smtClean="0"/>
          </a:p>
          <a:p>
            <a:endParaRPr lang="ja-JP" altLang="ja-JP" sz="4000" dirty="0"/>
          </a:p>
        </p:txBody>
      </p:sp>
    </p:spTree>
    <p:extLst>
      <p:ext uri="{BB962C8B-B14F-4D97-AF65-F5344CB8AC3E}">
        <p14:creationId xmlns:p14="http://schemas.microsoft.com/office/powerpoint/2010/main" val="2200154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030938" y="362857"/>
            <a:ext cx="8189535" cy="6142152"/>
          </a:xfrm>
        </p:spPr>
      </p:pic>
    </p:spTree>
    <p:extLst>
      <p:ext uri="{BB962C8B-B14F-4D97-AF65-F5344CB8AC3E}">
        <p14:creationId xmlns:p14="http://schemas.microsoft.com/office/powerpoint/2010/main" val="35400794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0780" y="350761"/>
            <a:ext cx="8258074" cy="6193555"/>
          </a:xfrm>
        </p:spPr>
      </p:pic>
    </p:spTree>
    <p:extLst>
      <p:ext uri="{BB962C8B-B14F-4D97-AF65-F5344CB8AC3E}">
        <p14:creationId xmlns:p14="http://schemas.microsoft.com/office/powerpoint/2010/main" val="23201825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2555" y="362857"/>
            <a:ext cx="8250011" cy="6187509"/>
          </a:xfrm>
        </p:spPr>
      </p:pic>
    </p:spTree>
    <p:extLst>
      <p:ext uri="{BB962C8B-B14F-4D97-AF65-F5344CB8AC3E}">
        <p14:creationId xmlns:p14="http://schemas.microsoft.com/office/powerpoint/2010/main" val="30607980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90614" y="362857"/>
            <a:ext cx="8224761" cy="6168571"/>
          </a:xfrm>
        </p:spPr>
      </p:pic>
    </p:spTree>
    <p:extLst>
      <p:ext uri="{BB962C8B-B14F-4D97-AF65-F5344CB8AC3E}">
        <p14:creationId xmlns:p14="http://schemas.microsoft.com/office/powerpoint/2010/main" val="32215597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39003" y="350762"/>
            <a:ext cx="8208635" cy="6156476"/>
          </a:xfrm>
        </p:spPr>
      </p:pic>
    </p:spTree>
    <p:extLst>
      <p:ext uri="{BB962C8B-B14F-4D97-AF65-F5344CB8AC3E}">
        <p14:creationId xmlns:p14="http://schemas.microsoft.com/office/powerpoint/2010/main" val="41830805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31996" y="366675"/>
            <a:ext cx="8200572" cy="6150430"/>
          </a:xfrm>
        </p:spPr>
      </p:pic>
    </p:spTree>
    <p:extLst>
      <p:ext uri="{BB962C8B-B14F-4D97-AF65-F5344CB8AC3E}">
        <p14:creationId xmlns:p14="http://schemas.microsoft.com/office/powerpoint/2010/main" val="2484970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96562" y="440596"/>
            <a:ext cx="11895438" cy="6561438"/>
          </a:xfrm>
        </p:spPr>
        <p:txBody>
          <a:bodyPr>
            <a:normAutofit/>
          </a:bodyPr>
          <a:lstStyle/>
          <a:p>
            <a:pPr marL="0" indent="0">
              <a:lnSpc>
                <a:spcPct val="110000"/>
              </a:lnSpc>
              <a:buNone/>
            </a:pPr>
            <a:r>
              <a:rPr lang="ja-JP" altLang="ja-JP" sz="3200" b="1" dirty="0"/>
              <a:t>１　コーヒータイム・・・しばらくの雑談</a:t>
            </a:r>
            <a:endParaRPr lang="ja-JP" altLang="ja-JP" sz="3200" dirty="0"/>
          </a:p>
          <a:p>
            <a:pPr marL="0" indent="0">
              <a:lnSpc>
                <a:spcPct val="110000"/>
              </a:lnSpc>
              <a:buNone/>
            </a:pPr>
            <a:r>
              <a:rPr lang="ja-JP" altLang="ja-JP" sz="3200" b="1" dirty="0" smtClean="0"/>
              <a:t>２</a:t>
            </a:r>
            <a:r>
              <a:rPr lang="ja-JP" altLang="en-US" sz="3200" b="1" dirty="0" smtClean="0"/>
              <a:t>　</a:t>
            </a:r>
            <a:r>
              <a:rPr lang="ja-JP" altLang="ja-JP" sz="3200" b="1" dirty="0" smtClean="0"/>
              <a:t>近況</a:t>
            </a:r>
            <a:r>
              <a:rPr lang="ja-JP" altLang="ja-JP" sz="3200" b="1" dirty="0"/>
              <a:t>の分かち合い</a:t>
            </a:r>
            <a:endParaRPr lang="ja-JP" altLang="ja-JP" sz="3200" dirty="0"/>
          </a:p>
          <a:p>
            <a:pPr marL="0" indent="0">
              <a:lnSpc>
                <a:spcPct val="110000"/>
              </a:lnSpc>
              <a:buNone/>
            </a:pPr>
            <a:r>
              <a:rPr lang="ja-JP" altLang="ja-JP" sz="3200" b="1" dirty="0" smtClean="0"/>
              <a:t>３</a:t>
            </a:r>
            <a:r>
              <a:rPr lang="ja-JP" altLang="en-US" sz="3200" b="1" dirty="0" smtClean="0"/>
              <a:t>　</a:t>
            </a:r>
            <a:r>
              <a:rPr lang="ja-JP" altLang="ja-JP" sz="3200" b="1" dirty="0" smtClean="0"/>
              <a:t>宇</a:t>
            </a:r>
            <a:r>
              <a:rPr lang="ja-JP" altLang="ja-JP" sz="3200" b="1" dirty="0"/>
              <a:t>大カレブの</a:t>
            </a:r>
            <a:r>
              <a:rPr lang="ja-JP" altLang="ja-JP" sz="3200" b="1" dirty="0" smtClean="0"/>
              <a:t>特徴</a:t>
            </a:r>
            <a:r>
              <a:rPr lang="ja-JP" altLang="ja-JP" dirty="0"/>
              <a:t>　　　　　</a:t>
            </a:r>
            <a:endParaRPr lang="en-US" altLang="ja-JP" dirty="0" smtClean="0"/>
          </a:p>
          <a:p>
            <a:pPr marL="0" indent="0">
              <a:lnSpc>
                <a:spcPct val="120000"/>
              </a:lnSpc>
              <a:buNone/>
            </a:pPr>
            <a:r>
              <a:rPr lang="ja-JP" altLang="ja-JP" dirty="0"/>
              <a:t>　</a:t>
            </a:r>
            <a:r>
              <a:rPr lang="en-US" altLang="ja-JP" dirty="0" smtClean="0">
                <a:solidFill>
                  <a:srgbClr val="008000"/>
                </a:solidFill>
              </a:rPr>
              <a:t>  </a:t>
            </a:r>
            <a:r>
              <a:rPr lang="ja-JP" altLang="ja-JP" sz="3000" dirty="0" smtClean="0">
                <a:solidFill>
                  <a:srgbClr val="008000"/>
                </a:solidFill>
              </a:rPr>
              <a:t>●</a:t>
            </a:r>
            <a:r>
              <a:rPr lang="ja-JP" altLang="ja-JP" sz="3000" dirty="0">
                <a:solidFill>
                  <a:srgbClr val="008000"/>
                </a:solidFill>
              </a:rPr>
              <a:t>ナビゲーターと共に経験した信仰の基礎（ベーシック、個人関係</a:t>
            </a:r>
            <a:r>
              <a:rPr lang="ja-JP" altLang="ja-JP" sz="3000" dirty="0" smtClean="0">
                <a:solidFill>
                  <a:srgbClr val="008000"/>
                </a:solidFill>
              </a:rPr>
              <a:t>や</a:t>
            </a:r>
            <a:endParaRPr lang="en-US" altLang="ja-JP" sz="3000" dirty="0" smtClean="0">
              <a:solidFill>
                <a:srgbClr val="008000"/>
              </a:solidFill>
            </a:endParaRPr>
          </a:p>
          <a:p>
            <a:pPr marL="0" indent="0">
              <a:lnSpc>
                <a:spcPct val="120000"/>
              </a:lnSpc>
              <a:buNone/>
            </a:pPr>
            <a:r>
              <a:rPr lang="en-US" altLang="ja-JP" sz="3000" dirty="0">
                <a:solidFill>
                  <a:srgbClr val="008000"/>
                </a:solidFill>
              </a:rPr>
              <a:t> </a:t>
            </a:r>
            <a:r>
              <a:rPr lang="en-US" altLang="ja-JP" sz="3000" dirty="0" smtClean="0">
                <a:solidFill>
                  <a:srgbClr val="008000"/>
                </a:solidFill>
              </a:rPr>
              <a:t>        </a:t>
            </a:r>
            <a:r>
              <a:rPr lang="ja-JP" altLang="ja-JP" sz="3000" dirty="0" smtClean="0">
                <a:solidFill>
                  <a:srgbClr val="008000"/>
                </a:solidFill>
              </a:rPr>
              <a:t>小グループ</a:t>
            </a:r>
            <a:r>
              <a:rPr lang="ja-JP" altLang="ja-JP" sz="3000" dirty="0">
                <a:solidFill>
                  <a:srgbClr val="008000"/>
                </a:solidFill>
              </a:rPr>
              <a:t>の学び）を大事にし、霊的成長と主の働きに貢献</a:t>
            </a:r>
          </a:p>
          <a:p>
            <a:pPr marL="0" indent="0">
              <a:lnSpc>
                <a:spcPct val="120000"/>
              </a:lnSpc>
              <a:buNone/>
            </a:pPr>
            <a:r>
              <a:rPr lang="ja-JP" altLang="en-US" sz="3000" dirty="0" smtClean="0">
                <a:solidFill>
                  <a:srgbClr val="008000"/>
                </a:solidFill>
              </a:rPr>
              <a:t>　</a:t>
            </a:r>
            <a:r>
              <a:rPr lang="en-US" altLang="ja-JP" sz="3000" dirty="0" smtClean="0">
                <a:solidFill>
                  <a:srgbClr val="008000"/>
                </a:solidFill>
              </a:rPr>
              <a:t>  </a:t>
            </a:r>
            <a:r>
              <a:rPr lang="ja-JP" altLang="ja-JP" sz="3000" dirty="0" smtClean="0">
                <a:solidFill>
                  <a:srgbClr val="008000"/>
                </a:solidFill>
              </a:rPr>
              <a:t>●</a:t>
            </a:r>
            <a:r>
              <a:rPr lang="ja-JP" altLang="ja-JP" sz="3000" dirty="0">
                <a:solidFill>
                  <a:srgbClr val="008000"/>
                </a:solidFill>
              </a:rPr>
              <a:t>退職してくる後輩たちとのつながりを大事にし、ドアを開いておく</a:t>
            </a:r>
          </a:p>
          <a:p>
            <a:pPr marL="0" indent="0">
              <a:lnSpc>
                <a:spcPct val="120000"/>
              </a:lnSpc>
              <a:buNone/>
            </a:pPr>
            <a:r>
              <a:rPr lang="ja-JP" altLang="ja-JP" sz="3000" dirty="0">
                <a:solidFill>
                  <a:srgbClr val="008000"/>
                </a:solidFill>
              </a:rPr>
              <a:t>　</a:t>
            </a:r>
            <a:r>
              <a:rPr lang="en-US" altLang="ja-JP" sz="3000" dirty="0" smtClean="0">
                <a:solidFill>
                  <a:srgbClr val="008000"/>
                </a:solidFill>
              </a:rPr>
              <a:t>  </a:t>
            </a:r>
            <a:r>
              <a:rPr lang="ja-JP" altLang="ja-JP" sz="3000" dirty="0" smtClean="0">
                <a:solidFill>
                  <a:srgbClr val="008000"/>
                </a:solidFill>
              </a:rPr>
              <a:t>●</a:t>
            </a:r>
            <a:r>
              <a:rPr lang="ja-JP" altLang="ja-JP" sz="3000" dirty="0">
                <a:solidFill>
                  <a:srgbClr val="008000"/>
                </a:solidFill>
              </a:rPr>
              <a:t>親しい関係を家族の交流に生かし、互いの家族にも祝福をもたらす</a:t>
            </a:r>
          </a:p>
          <a:p>
            <a:pPr marL="0" indent="0">
              <a:lnSpc>
                <a:spcPct val="120000"/>
              </a:lnSpc>
              <a:buNone/>
            </a:pPr>
            <a:r>
              <a:rPr lang="ja-JP" altLang="ja-JP" sz="3000" dirty="0">
                <a:solidFill>
                  <a:srgbClr val="008000"/>
                </a:solidFill>
              </a:rPr>
              <a:t>　</a:t>
            </a:r>
            <a:r>
              <a:rPr lang="en-US" altLang="ja-JP" sz="3000" dirty="0" smtClean="0">
                <a:solidFill>
                  <a:srgbClr val="008000"/>
                </a:solidFill>
              </a:rPr>
              <a:t>  </a:t>
            </a:r>
            <a:r>
              <a:rPr lang="ja-JP" altLang="ja-JP" sz="3000" dirty="0" smtClean="0">
                <a:solidFill>
                  <a:srgbClr val="008000"/>
                </a:solidFill>
              </a:rPr>
              <a:t>●</a:t>
            </a:r>
            <a:r>
              <a:rPr lang="ja-JP" altLang="ja-JP" sz="3000" dirty="0">
                <a:solidFill>
                  <a:srgbClr val="008000"/>
                </a:solidFill>
              </a:rPr>
              <a:t>後輩や他の人々のために</a:t>
            </a:r>
            <a:r>
              <a:rPr lang="ja-JP" altLang="ja-JP" sz="3000" dirty="0" smtClean="0">
                <a:solidFill>
                  <a:srgbClr val="008000"/>
                </a:solidFill>
              </a:rPr>
              <a:t>、</a:t>
            </a:r>
            <a:r>
              <a:rPr lang="ja-JP" altLang="en-US" sz="3000" dirty="0" smtClean="0">
                <a:solidFill>
                  <a:srgbClr val="008000"/>
                </a:solidFill>
              </a:rPr>
              <a:t>良</a:t>
            </a:r>
            <a:r>
              <a:rPr lang="ja-JP" altLang="ja-JP" sz="3000" dirty="0" smtClean="0">
                <a:solidFill>
                  <a:srgbClr val="008000"/>
                </a:solidFill>
              </a:rPr>
              <a:t>い</a:t>
            </a:r>
            <a:r>
              <a:rPr lang="ja-JP" altLang="ja-JP" sz="3000" dirty="0">
                <a:solidFill>
                  <a:srgbClr val="008000"/>
                </a:solidFill>
              </a:rPr>
              <a:t>リソースとして用いられる機会</a:t>
            </a:r>
            <a:r>
              <a:rPr lang="ja-JP" altLang="ja-JP" sz="3000" dirty="0" smtClean="0">
                <a:solidFill>
                  <a:srgbClr val="008000"/>
                </a:solidFill>
              </a:rPr>
              <a:t>が</a:t>
            </a:r>
            <a:endParaRPr lang="en-US" altLang="ja-JP" sz="3000" dirty="0" smtClean="0">
              <a:solidFill>
                <a:srgbClr val="008000"/>
              </a:solidFill>
            </a:endParaRPr>
          </a:p>
          <a:p>
            <a:pPr marL="0" indent="0">
              <a:lnSpc>
                <a:spcPct val="120000"/>
              </a:lnSpc>
              <a:buNone/>
            </a:pPr>
            <a:r>
              <a:rPr lang="ja-JP" altLang="en-US" sz="3000" dirty="0" smtClean="0">
                <a:solidFill>
                  <a:srgbClr val="008000"/>
                </a:solidFill>
              </a:rPr>
              <a:t>　　　</a:t>
            </a:r>
            <a:r>
              <a:rPr lang="en-US" altLang="ja-JP" sz="3000" dirty="0" smtClean="0">
                <a:solidFill>
                  <a:srgbClr val="008000"/>
                </a:solidFill>
              </a:rPr>
              <a:t> </a:t>
            </a:r>
            <a:r>
              <a:rPr lang="ja-JP" altLang="ja-JP" sz="3000" dirty="0" smtClean="0">
                <a:solidFill>
                  <a:srgbClr val="008000"/>
                </a:solidFill>
              </a:rPr>
              <a:t>ある</a:t>
            </a:r>
            <a:endParaRPr lang="ja-JP" altLang="ja-JP" sz="3000" dirty="0">
              <a:solidFill>
                <a:srgbClr val="008000"/>
              </a:solidFill>
            </a:endParaRPr>
          </a:p>
        </p:txBody>
      </p:sp>
    </p:spTree>
    <p:extLst>
      <p:ext uri="{BB962C8B-B14F-4D97-AF65-F5344CB8AC3E}">
        <p14:creationId xmlns:p14="http://schemas.microsoft.com/office/powerpoint/2010/main" val="16238369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4497" y="362856"/>
            <a:ext cx="8273144" cy="6204858"/>
          </a:xfrm>
        </p:spPr>
      </p:pic>
    </p:spTree>
    <p:extLst>
      <p:ext uri="{BB962C8B-B14F-4D97-AF65-F5344CB8AC3E}">
        <p14:creationId xmlns:p14="http://schemas.microsoft.com/office/powerpoint/2010/main" val="1896308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キリストの愛が多くの方に伝わっていった</a:t>
            </a:r>
            <a:endParaRPr kumimoji="1" lang="ja-JP" altLang="en-US" dirty="0"/>
          </a:p>
        </p:txBody>
      </p:sp>
      <p:sp>
        <p:nvSpPr>
          <p:cNvPr id="4" name="コンテンツ プレースホルダー 3"/>
          <p:cNvSpPr>
            <a:spLocks noGrp="1"/>
          </p:cNvSpPr>
          <p:nvPr>
            <p:ph sz="half" idx="2"/>
          </p:nvPr>
        </p:nvSpPr>
        <p:spPr>
          <a:xfrm>
            <a:off x="5302771" y="1811970"/>
            <a:ext cx="6414659" cy="4657423"/>
          </a:xfrm>
        </p:spPr>
        <p:txBody>
          <a:bodyPr/>
          <a:lstStyle/>
          <a:p>
            <a:r>
              <a:rPr lang="ja-JP" altLang="en-US" sz="3200" dirty="0"/>
              <a:t>出版</a:t>
            </a:r>
            <a:r>
              <a:rPr kumimoji="1" lang="ja-JP" altLang="en-US" sz="3200" dirty="0" smtClean="0"/>
              <a:t>後、多くの方に読まれるようになり、キリストの福音が広がっていった</a:t>
            </a:r>
            <a:r>
              <a:rPr lang="ja-JP" altLang="en-US" sz="3200" dirty="0"/>
              <a:t>　</a:t>
            </a:r>
            <a:endParaRPr kumimoji="1" lang="en-US" altLang="ja-JP" sz="3200" dirty="0" smtClean="0"/>
          </a:p>
          <a:p>
            <a:r>
              <a:rPr lang="ja-JP" altLang="en-US" sz="3200" dirty="0" smtClean="0"/>
              <a:t>大学主催の「出版記念会」</a:t>
            </a:r>
            <a:endParaRPr lang="en-US" altLang="ja-JP" sz="3200" dirty="0" smtClean="0"/>
          </a:p>
          <a:p>
            <a:r>
              <a:rPr kumimoji="1" lang="ja-JP" altLang="en-US" sz="3200" dirty="0" smtClean="0"/>
              <a:t>出版記念誌に「舟の右側」（証し集）を合わせて発行した</a:t>
            </a:r>
            <a:endParaRPr kumimoji="1" lang="en-US" altLang="ja-JP" sz="3200" dirty="0" smtClean="0"/>
          </a:p>
          <a:p>
            <a:r>
              <a:rPr lang="ja-JP" altLang="en-US" sz="3200" dirty="0" smtClean="0"/>
              <a:t>ミッションスクールにて講演</a:t>
            </a:r>
            <a:endParaRPr lang="en-US" altLang="ja-JP" sz="3200" dirty="0" smtClean="0"/>
          </a:p>
          <a:p>
            <a:r>
              <a:rPr kumimoji="1" lang="ja-JP" altLang="en-US" sz="3200" dirty="0" smtClean="0"/>
              <a:t>校長</a:t>
            </a:r>
            <a:r>
              <a:rPr lang="ja-JP" altLang="en-US" sz="3200" dirty="0" smtClean="0"/>
              <a:t>会、教員集会、カウンセラーの集まり等で講演</a:t>
            </a:r>
            <a:endParaRPr kumimoji="1" lang="en-US" altLang="ja-JP" sz="3200" dirty="0" smtClean="0"/>
          </a:p>
          <a:p>
            <a:endParaRPr kumimoji="1" lang="ja-JP" altLang="en-US" dirty="0"/>
          </a:p>
        </p:txBody>
      </p:sp>
      <p:pic>
        <p:nvPicPr>
          <p:cNvPr id="5" name="コンテンツ プレースホルダー 3"/>
          <p:cNvPicPr>
            <a:picLocks noGrp="1" noChangeAspect="1"/>
          </p:cNvPicPr>
          <p:nvPr>
            <p:ph sz="half" idx="1"/>
          </p:nvPr>
        </p:nvPicPr>
        <p:blipFill>
          <a:blip r:embed="rId2" cstate="print">
            <a:alphaModFix/>
            <a:extLst>
              <a:ext uri="{28A0092B-C50C-407E-A947-70E740481C1C}">
                <a14:useLocalDpi xmlns:a14="http://schemas.microsoft.com/office/drawing/2010/main" val="0"/>
              </a:ext>
            </a:extLst>
          </a:blip>
          <a:stretch>
            <a:fillRect/>
          </a:stretch>
        </p:blipFill>
        <p:spPr>
          <a:xfrm>
            <a:off x="1475643" y="1811971"/>
            <a:ext cx="3141940" cy="4351338"/>
          </a:xfr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912528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57489" y="2274094"/>
            <a:ext cx="5662311" cy="3774874"/>
          </a:xfrm>
        </p:spPr>
      </p:pic>
      <p:pic>
        <p:nvPicPr>
          <p:cNvPr id="6" name="コンテンツ プレースホルダー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274093"/>
            <a:ext cx="5621348" cy="3747565"/>
          </a:xfrm>
        </p:spPr>
      </p:pic>
      <p:sp>
        <p:nvSpPr>
          <p:cNvPr id="7" name="タイトル 1"/>
          <p:cNvSpPr>
            <a:spLocks noGrp="1"/>
          </p:cNvSpPr>
          <p:nvPr>
            <p:ph type="title"/>
          </p:nvPr>
        </p:nvSpPr>
        <p:spPr>
          <a:xfrm>
            <a:off x="1575660" y="392435"/>
            <a:ext cx="10515600" cy="1325563"/>
          </a:xfrm>
        </p:spPr>
        <p:txBody>
          <a:bodyPr/>
          <a:lstStyle/>
          <a:p>
            <a:r>
              <a:rPr kumimoji="1" lang="ja-JP" altLang="en-US" dirty="0" smtClean="0"/>
              <a:t>出版記念会にて、キリストを証しする</a:t>
            </a:r>
            <a:r>
              <a:rPr kumimoji="1" lang="en-US" altLang="ja-JP" dirty="0" smtClean="0"/>
              <a:t/>
            </a:r>
            <a:br>
              <a:rPr kumimoji="1" lang="en-US" altLang="ja-JP" dirty="0" smtClean="0"/>
            </a:br>
            <a:r>
              <a:rPr kumimoji="1" lang="ja-JP" altLang="en-US" dirty="0" smtClean="0"/>
              <a:t>　</a:t>
            </a:r>
            <a:r>
              <a:rPr kumimoji="1" lang="ja-JP" altLang="en-US" sz="4000" dirty="0" smtClean="0"/>
              <a:t>　</a:t>
            </a:r>
            <a:r>
              <a:rPr lang="ja-JP" altLang="en-US" sz="4000" dirty="0" smtClean="0">
                <a:latin typeface="ヒラギノ明朝 ProN W6"/>
                <a:ea typeface="ヒラギノ明朝 ProN W6"/>
                <a:cs typeface="ヒラギノ明朝 ProN W6"/>
              </a:rPr>
              <a:t>～キリスト者としての務め～</a:t>
            </a:r>
            <a:endParaRPr kumimoji="1" lang="ja-JP" altLang="en-US" sz="4000" dirty="0">
              <a:latin typeface="ヒラギノ明朝 ProN W6"/>
              <a:ea typeface="ヒラギノ明朝 ProN W6"/>
              <a:cs typeface="ヒラギノ明朝 ProN W6"/>
            </a:endParaRPr>
          </a:p>
        </p:txBody>
      </p:sp>
    </p:spTree>
    <p:extLst>
      <p:ext uri="{BB962C8B-B14F-4D97-AF65-F5344CB8AC3E}">
        <p14:creationId xmlns:p14="http://schemas.microsoft.com/office/powerpoint/2010/main" val="35925415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コンテンツ プレースホルダー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57489" y="2274094"/>
            <a:ext cx="5662311" cy="3774874"/>
          </a:xfrm>
        </p:spPr>
      </p:pic>
      <p:pic>
        <p:nvPicPr>
          <p:cNvPr id="6" name="コンテンツ プレースホルダー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274093"/>
            <a:ext cx="5621348" cy="3747565"/>
          </a:xfrm>
        </p:spPr>
      </p:pic>
    </p:spTree>
    <p:extLst>
      <p:ext uri="{BB962C8B-B14F-4D97-AF65-F5344CB8AC3E}">
        <p14:creationId xmlns:p14="http://schemas.microsoft.com/office/powerpoint/2010/main" val="12129207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67595" y="903972"/>
            <a:ext cx="6601985" cy="4952670"/>
          </a:xfrm>
        </p:spPr>
      </p:pic>
      <p:graphicFrame>
        <p:nvGraphicFramePr>
          <p:cNvPr id="10" name="コンテンツ プレースホルダー 4"/>
          <p:cNvGraphicFramePr>
            <a:graphicFrameLocks noChangeAspect="1"/>
          </p:cNvGraphicFramePr>
          <p:nvPr>
            <p:extLst>
              <p:ext uri="{D42A27DB-BD31-4B8C-83A1-F6EECF244321}">
                <p14:modId xmlns:p14="http://schemas.microsoft.com/office/powerpoint/2010/main" val="1394070150"/>
              </p:ext>
            </p:extLst>
          </p:nvPr>
        </p:nvGraphicFramePr>
        <p:xfrm>
          <a:off x="7163304" y="496209"/>
          <a:ext cx="5521932" cy="7813950"/>
        </p:xfrm>
        <a:graphic>
          <a:graphicData uri="http://schemas.openxmlformats.org/presentationml/2006/ole">
            <mc:AlternateContent xmlns:mc="http://schemas.openxmlformats.org/markup-compatibility/2006">
              <mc:Choice xmlns:v="urn:schemas-microsoft-com:vml" Requires="v">
                <p:oleObj spid="_x0000_s3127" name="Acrobat Document" r:id="rId4" imgW="5665891" imgH="8024891" progId="AcroExch.Document.7">
                  <p:embed/>
                </p:oleObj>
              </mc:Choice>
              <mc:Fallback>
                <p:oleObj name="Acrobat Document" r:id="rId4" imgW="5665891" imgH="8024891" progId="AcroExch.Document.7">
                  <p:embed/>
                  <p:pic>
                    <p:nvPicPr>
                      <p:cNvPr id="0" name=""/>
                      <p:cNvPicPr/>
                      <p:nvPr/>
                    </p:nvPicPr>
                    <p:blipFill>
                      <a:blip r:embed="rId5"/>
                      <a:stretch>
                        <a:fillRect/>
                      </a:stretch>
                    </p:blipFill>
                    <p:spPr>
                      <a:xfrm>
                        <a:off x="7163304" y="496209"/>
                        <a:ext cx="5521932" cy="7813950"/>
                      </a:xfrm>
                      <a:prstGeom prst="rect">
                        <a:avLst/>
                      </a:prstGeom>
                    </p:spPr>
                  </p:pic>
                </p:oleObj>
              </mc:Fallback>
            </mc:AlternateContent>
          </a:graphicData>
        </a:graphic>
      </p:graphicFrame>
    </p:spTree>
    <p:extLst>
      <p:ext uri="{BB962C8B-B14F-4D97-AF65-F5344CB8AC3E}">
        <p14:creationId xmlns:p14="http://schemas.microsoft.com/office/powerpoint/2010/main" val="422052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コンテンツ プレースホルダー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96044" y="2274093"/>
            <a:ext cx="5623756" cy="3749171"/>
          </a:xfrm>
        </p:spPr>
      </p:pic>
      <p:pic>
        <p:nvPicPr>
          <p:cNvPr id="6" name="コンテンツ プレースホルダー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274093"/>
            <a:ext cx="5613514" cy="3742343"/>
          </a:xfrm>
        </p:spPr>
      </p:pic>
    </p:spTree>
    <p:extLst>
      <p:ext uri="{BB962C8B-B14F-4D97-AF65-F5344CB8AC3E}">
        <p14:creationId xmlns:p14="http://schemas.microsoft.com/office/powerpoint/2010/main" val="8536692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17573" y="1686948"/>
            <a:ext cx="5654484" cy="3769656"/>
          </a:xfrm>
        </p:spPr>
      </p:pic>
      <p:sp>
        <p:nvSpPr>
          <p:cNvPr id="7" name="コンテンツ プレースホルダー 6"/>
          <p:cNvSpPr>
            <a:spLocks noGrp="1"/>
          </p:cNvSpPr>
          <p:nvPr>
            <p:ph sz="half" idx="1"/>
          </p:nvPr>
        </p:nvSpPr>
        <p:spPr>
          <a:xfrm>
            <a:off x="477695" y="815474"/>
            <a:ext cx="5412936" cy="5186015"/>
          </a:xfrm>
        </p:spPr>
        <p:txBody>
          <a:bodyPr>
            <a:normAutofit/>
          </a:bodyPr>
          <a:lstStyle/>
          <a:p>
            <a:pPr marL="0" indent="0">
              <a:buNone/>
            </a:pPr>
            <a:endParaRPr lang="en-US" altLang="ja-JP" sz="3200" dirty="0"/>
          </a:p>
          <a:p>
            <a:pPr>
              <a:lnSpc>
                <a:spcPct val="110000"/>
              </a:lnSpc>
            </a:pPr>
            <a:r>
              <a:rPr kumimoji="1" lang="ja-JP" altLang="en-US" sz="3200" dirty="0" smtClean="0"/>
              <a:t>児童養護施設長が、虐待された子どもたちが、変わっていった様子を語ってくださった</a:t>
            </a:r>
            <a:endParaRPr kumimoji="1" lang="en-US" altLang="ja-JP" sz="3200" dirty="0" smtClean="0"/>
          </a:p>
          <a:p>
            <a:endParaRPr kumimoji="1" lang="en-US" altLang="ja-JP" sz="3200" dirty="0" smtClean="0"/>
          </a:p>
          <a:p>
            <a:pPr>
              <a:lnSpc>
                <a:spcPct val="120000"/>
              </a:lnSpc>
            </a:pPr>
            <a:r>
              <a:rPr lang="ja-JP" altLang="en-US" sz="3200" dirty="0"/>
              <a:t>全校</a:t>
            </a:r>
            <a:r>
              <a:rPr lang="ja-JP" altLang="en-US" sz="3200" dirty="0" smtClean="0"/>
              <a:t>でも、奇跡的な変化であるという話が広がり、参観者が増えていった</a:t>
            </a:r>
            <a:endParaRPr kumimoji="1" lang="ja-JP" altLang="en-US" sz="3200" dirty="0"/>
          </a:p>
        </p:txBody>
      </p:sp>
    </p:spTree>
    <p:extLst>
      <p:ext uri="{BB962C8B-B14F-4D97-AF65-F5344CB8AC3E}">
        <p14:creationId xmlns:p14="http://schemas.microsoft.com/office/powerpoint/2010/main" val="16744289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コンテンツ プレースホルダー 6"/>
          <p:cNvGraphicFramePr>
            <a:graphicFrameLocks noGrp="1" noChangeAspect="1"/>
          </p:cNvGraphicFramePr>
          <p:nvPr>
            <p:ph sz="half" idx="1"/>
            <p:extLst>
              <p:ext uri="{D42A27DB-BD31-4B8C-83A1-F6EECF244321}">
                <p14:modId xmlns:p14="http://schemas.microsoft.com/office/powerpoint/2010/main" val="1234184756"/>
              </p:ext>
            </p:extLst>
          </p:nvPr>
        </p:nvGraphicFramePr>
        <p:xfrm>
          <a:off x="204852" y="1570273"/>
          <a:ext cx="3463382" cy="4900945"/>
        </p:xfrm>
        <a:graphic>
          <a:graphicData uri="http://schemas.openxmlformats.org/presentationml/2006/ole">
            <mc:AlternateContent xmlns:mc="http://schemas.openxmlformats.org/markup-compatibility/2006">
              <mc:Choice xmlns:v="urn:schemas-microsoft-com:vml" Requires="v">
                <p:oleObj spid="_x0000_s1079" name="Acrobat Document" r:id="rId4" imgW="5665891" imgH="8024891" progId="AcroExch.Document.7">
                  <p:embed/>
                </p:oleObj>
              </mc:Choice>
              <mc:Fallback>
                <p:oleObj name="Acrobat Document" r:id="rId4" imgW="5665891" imgH="8024891" progId="AcroExch.Document.7">
                  <p:embed/>
                  <p:pic>
                    <p:nvPicPr>
                      <p:cNvPr id="0" name=""/>
                      <p:cNvPicPr/>
                      <p:nvPr/>
                    </p:nvPicPr>
                    <p:blipFill>
                      <a:blip r:embed="rId5"/>
                      <a:stretch>
                        <a:fillRect/>
                      </a:stretch>
                    </p:blipFill>
                    <p:spPr>
                      <a:xfrm>
                        <a:off x="204852" y="1570273"/>
                        <a:ext cx="3463382" cy="4900945"/>
                      </a:xfrm>
                      <a:prstGeom prst="rect">
                        <a:avLst/>
                      </a:prstGeom>
                    </p:spPr>
                  </p:pic>
                </p:oleObj>
              </mc:Fallback>
            </mc:AlternateContent>
          </a:graphicData>
        </a:graphic>
      </p:graphicFrame>
      <p:sp>
        <p:nvSpPr>
          <p:cNvPr id="11" name="コンテンツ プレースホルダー 10"/>
          <p:cNvSpPr>
            <a:spLocks noGrp="1"/>
          </p:cNvSpPr>
          <p:nvPr>
            <p:ph sz="half" idx="2"/>
          </p:nvPr>
        </p:nvSpPr>
        <p:spPr>
          <a:xfrm>
            <a:off x="3168350" y="427520"/>
            <a:ext cx="8692346" cy="6430480"/>
          </a:xfrm>
        </p:spPr>
        <p:txBody>
          <a:bodyPr>
            <a:normAutofit fontScale="92500" lnSpcReduction="10000"/>
          </a:bodyPr>
          <a:lstStyle/>
          <a:p>
            <a:pPr marL="0" indent="0">
              <a:buNone/>
            </a:pPr>
            <a:r>
              <a:rPr lang="ja-JP" altLang="ja-JP" b="1" dirty="0" smtClean="0"/>
              <a:t>書評</a:t>
            </a:r>
            <a:r>
              <a:rPr lang="ja-JP" altLang="en-US" b="1" dirty="0" smtClean="0"/>
              <a:t>　</a:t>
            </a:r>
            <a:r>
              <a:rPr lang="en-US" altLang="ja-JP" b="1" dirty="0" smtClean="0"/>
              <a:t>『</a:t>
            </a:r>
            <a:r>
              <a:rPr lang="ja-JP" altLang="ja-JP" b="1" dirty="0" smtClean="0"/>
              <a:t>舟</a:t>
            </a:r>
            <a:r>
              <a:rPr lang="ja-JP" altLang="ja-JP" b="1" dirty="0"/>
              <a:t>の</a:t>
            </a:r>
            <a:r>
              <a:rPr lang="ja-JP" altLang="ja-JP" b="1" dirty="0" smtClean="0"/>
              <a:t>右側</a:t>
            </a:r>
            <a:r>
              <a:rPr lang="en-US" altLang="ja-JP" b="1" dirty="0" smtClean="0"/>
              <a:t>』</a:t>
            </a:r>
            <a:r>
              <a:rPr lang="ja-JP" altLang="en-US" b="1" dirty="0" smtClean="0"/>
              <a:t>　</a:t>
            </a:r>
            <a:r>
              <a:rPr lang="ja-JP" altLang="ja-JP" dirty="0" smtClean="0"/>
              <a:t>（</a:t>
            </a:r>
            <a:r>
              <a:rPr lang="ja-JP" altLang="ja-JP" dirty="0"/>
              <a:t>評者＝本誌・箭内公正） </a:t>
            </a:r>
            <a:r>
              <a:rPr lang="en-US" altLang="ja-JP" dirty="0"/>
              <a:t> </a:t>
            </a:r>
            <a:endParaRPr lang="ja-JP" altLang="ja-JP" dirty="0"/>
          </a:p>
          <a:p>
            <a:endParaRPr lang="ja-JP" altLang="ja-JP" sz="800" dirty="0"/>
          </a:p>
          <a:p>
            <a:pPr marL="0" indent="0">
              <a:buNone/>
            </a:pPr>
            <a:r>
              <a:rPr lang="ja-JP" altLang="en-US" dirty="0" smtClean="0">
                <a:latin typeface="ヒラギノ明朝 ProN W6"/>
                <a:ea typeface="ヒラギノ明朝 ProN W6"/>
                <a:cs typeface="ヒラギノ明朝 ProN W6"/>
              </a:rPr>
              <a:t>著者は、</a:t>
            </a:r>
            <a:r>
              <a:rPr lang="ja-JP" altLang="ja-JP" dirty="0" smtClean="0">
                <a:latin typeface="ヒラギノ明朝 ProN W6"/>
                <a:ea typeface="ヒラギノ明朝 ProN W6"/>
                <a:cs typeface="ヒラギノ明朝 ProN W6"/>
              </a:rPr>
              <a:t>浪人</a:t>
            </a:r>
            <a:r>
              <a:rPr lang="ja-JP" altLang="ja-JP" dirty="0">
                <a:latin typeface="ヒラギノ明朝 ProN W6"/>
                <a:ea typeface="ヒラギノ明朝 ProN W6"/>
                <a:cs typeface="ヒラギノ明朝 ProN W6"/>
              </a:rPr>
              <a:t>して入学した大学を卒業して一般企業に就職したものの、新入社員研修も終わらないうちに辞表を出して実家に帰ってしまう</a:t>
            </a:r>
            <a:r>
              <a:rPr lang="ja-JP" altLang="ja-JP" dirty="0" smtClean="0">
                <a:latin typeface="ヒラギノ明朝 ProN W6"/>
                <a:ea typeface="ヒラギノ明朝 ProN W6"/>
                <a:cs typeface="ヒラギノ明朝 ProN W6"/>
              </a:rPr>
              <a:t>。</a:t>
            </a:r>
            <a:endParaRPr lang="en-US" altLang="ja-JP" dirty="0" smtClean="0">
              <a:latin typeface="ヒラギノ明朝 ProN W6"/>
              <a:ea typeface="ヒラギノ明朝 ProN W6"/>
              <a:cs typeface="ヒラギノ明朝 ProN W6"/>
            </a:endParaRPr>
          </a:p>
          <a:p>
            <a:pPr marL="0" indent="0">
              <a:buNone/>
            </a:pPr>
            <a:r>
              <a:rPr lang="en-US" altLang="ja-JP" dirty="0" smtClean="0">
                <a:latin typeface="ヒラギノ明朝 ProN W6"/>
                <a:ea typeface="ヒラギノ明朝 ProN W6"/>
                <a:cs typeface="ヒラギノ明朝 ProN W6"/>
              </a:rPr>
              <a:t>  </a:t>
            </a:r>
            <a:r>
              <a:rPr lang="ja-JP" altLang="ja-JP" dirty="0" smtClean="0">
                <a:latin typeface="ヒラギノ明朝 ProN W6"/>
                <a:ea typeface="ヒラギノ明朝 ProN W6"/>
                <a:cs typeface="ヒラギノ明朝 ProN W6"/>
              </a:rPr>
              <a:t>その後</a:t>
            </a:r>
            <a:r>
              <a:rPr lang="ja-JP" altLang="ja-JP" dirty="0">
                <a:latin typeface="ヒラギノ明朝 ProN W6"/>
                <a:ea typeface="ヒラギノ明朝 ProN W6"/>
                <a:cs typeface="ヒラギノ明朝 ProN W6"/>
              </a:rPr>
              <a:t>、教師になった友人の働きぶりがなんとなく好ましく思えたこともあり、地元の大学の教育学部に学士編入し、卒業して教師になったのだ</a:t>
            </a:r>
            <a:r>
              <a:rPr lang="ja-JP" altLang="ja-JP" dirty="0" smtClean="0">
                <a:latin typeface="ヒラギノ明朝 ProN W6"/>
                <a:ea typeface="ヒラギノ明朝 ProN W6"/>
                <a:cs typeface="ヒラギノ明朝 ProN W6"/>
              </a:rPr>
              <a:t>。</a:t>
            </a:r>
            <a:endParaRPr lang="en-US" altLang="ja-JP" dirty="0" smtClean="0">
              <a:latin typeface="ヒラギノ明朝 ProN W6"/>
              <a:ea typeface="ヒラギノ明朝 ProN W6"/>
              <a:cs typeface="ヒラギノ明朝 ProN W6"/>
            </a:endParaRPr>
          </a:p>
          <a:p>
            <a:pPr marL="0" indent="0">
              <a:buNone/>
            </a:pPr>
            <a:r>
              <a:rPr lang="ja-JP" altLang="ja-JP" dirty="0" smtClean="0">
                <a:latin typeface="ヒラギノ明朝 ProN W6"/>
                <a:ea typeface="ヒラギノ明朝 ProN W6"/>
                <a:cs typeface="ヒラギノ明朝 ProN W6"/>
              </a:rPr>
              <a:t>しかも</a:t>
            </a:r>
            <a:r>
              <a:rPr lang="ja-JP" altLang="ja-JP" dirty="0">
                <a:latin typeface="ヒラギノ明朝 ProN W6"/>
                <a:ea typeface="ヒラギノ明朝 ProN W6"/>
                <a:cs typeface="ヒラギノ明朝 ProN W6"/>
              </a:rPr>
              <a:t>いわゆる「デモシカ教師」であったと述懐している。教師としての夢とかビジョンがあって教師を目指したわけではない。教師として働き始めてから、紆余曲折と挫折の経験をする中で、だんだんとその職業に愛着と誇りを持つようになっていったのだ</a:t>
            </a:r>
            <a:r>
              <a:rPr lang="ja-JP" altLang="ja-JP" dirty="0" smtClean="0">
                <a:latin typeface="ヒラギノ明朝 ProN W6"/>
                <a:ea typeface="ヒラギノ明朝 ProN W6"/>
                <a:cs typeface="ヒラギノ明朝 ProN W6"/>
              </a:rPr>
              <a:t>。</a:t>
            </a:r>
            <a:endParaRPr lang="en-US" altLang="ja-JP" dirty="0" smtClean="0">
              <a:latin typeface="ヒラギノ明朝 ProN W6"/>
              <a:ea typeface="ヒラギノ明朝 ProN W6"/>
              <a:cs typeface="ヒラギノ明朝 ProN W6"/>
            </a:endParaRPr>
          </a:p>
          <a:p>
            <a:pPr marL="0" indent="0">
              <a:buNone/>
            </a:pPr>
            <a:r>
              <a:rPr lang="en-US" altLang="ja-JP" dirty="0">
                <a:latin typeface="ヒラギノ明朝 ProN W6"/>
                <a:ea typeface="ヒラギノ明朝 ProN W6"/>
                <a:cs typeface="ヒラギノ明朝 ProN W6"/>
              </a:rPr>
              <a:t> </a:t>
            </a:r>
            <a:r>
              <a:rPr lang="en-US" altLang="ja-JP" dirty="0" smtClean="0">
                <a:latin typeface="ヒラギノ明朝 ProN W6"/>
                <a:ea typeface="ヒラギノ明朝 ProN W6"/>
                <a:cs typeface="ヒラギノ明朝 ProN W6"/>
              </a:rPr>
              <a:t> </a:t>
            </a:r>
            <a:r>
              <a:rPr lang="ja-JP" altLang="ja-JP" dirty="0" smtClean="0">
                <a:latin typeface="ヒラギノ明朝 ProN W6"/>
                <a:ea typeface="ヒラギノ明朝 ProN W6"/>
                <a:cs typeface="ヒラギノ明朝 ProN W6"/>
              </a:rPr>
              <a:t>そこ</a:t>
            </a:r>
            <a:r>
              <a:rPr lang="ja-JP" altLang="ja-JP" dirty="0">
                <a:latin typeface="ヒラギノ明朝 ProN W6"/>
                <a:ea typeface="ヒラギノ明朝 ProN W6"/>
                <a:cs typeface="ヒラギノ明朝 ProN W6"/>
              </a:rPr>
              <a:t>に著者に対する神のご計画と導きを強く感じざるを得ない。本人の言葉によればキリストと出会ったのは地元に帰って大学で学んでいた時ということであるが、神の御手は遥か以前からその上にあったのだ。神の主権以外のなにものでもない。 </a:t>
            </a:r>
            <a:r>
              <a:rPr lang="en-US" altLang="ja-JP" dirty="0">
                <a:latin typeface="ヒラギノ明朝 ProN W6"/>
                <a:ea typeface="ヒラギノ明朝 ProN W6"/>
                <a:cs typeface="ヒラギノ明朝 ProN W6"/>
              </a:rPr>
              <a:t> </a:t>
            </a:r>
            <a:endParaRPr lang="ja-JP" altLang="ja-JP" dirty="0">
              <a:latin typeface="ヒラギノ明朝 ProN W6"/>
              <a:ea typeface="ヒラギノ明朝 ProN W6"/>
              <a:cs typeface="ヒラギノ明朝 ProN W6"/>
            </a:endParaRPr>
          </a:p>
          <a:p>
            <a:pPr marL="0" indent="0">
              <a:buNone/>
            </a:pPr>
            <a:endParaRPr lang="ja-JP" altLang="ja-JP" dirty="0"/>
          </a:p>
          <a:p>
            <a:endParaRPr kumimoji="1" lang="ja-JP" altLang="en-US" dirty="0"/>
          </a:p>
        </p:txBody>
      </p:sp>
    </p:spTree>
    <p:extLst>
      <p:ext uri="{BB962C8B-B14F-4D97-AF65-F5344CB8AC3E}">
        <p14:creationId xmlns:p14="http://schemas.microsoft.com/office/powerpoint/2010/main" val="3903351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b="1" i="1"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宇大カレブの会</a:t>
            </a:r>
            <a:r>
              <a:rPr lang="ja-JP" altLang="en-US" b="1" i="1"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　</a:t>
            </a:r>
            <a:r>
              <a:rPr lang="en-US" altLang="ja-JP" b="1" i="1"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Renewal/Ⅳ</a:t>
            </a:r>
            <a:r>
              <a:rPr lang="ja-JP" altLang="ja-JP" b="1" dirty="0" smtClean="0">
                <a:solidFill>
                  <a:srgbClr val="008000"/>
                </a:solidFill>
                <a:effectLst/>
                <a:ea typeface="Century" panose="02040604050505020304" pitchFamily="18" charset="0"/>
                <a:cs typeface="Times New Roman" panose="02020603050405020304" pitchFamily="18" charset="0"/>
              </a:rPr>
              <a:t> </a:t>
            </a:r>
            <a:r>
              <a:rPr lang="en-US" altLang="ja-JP" b="1"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2016.7.16</a:t>
            </a:r>
            <a:r>
              <a:rPr lang="en-US" altLang="ja-JP" dirty="0" smtClean="0">
                <a:solidFill>
                  <a:srgbClr val="70AD47"/>
                </a:solidFill>
                <a:effectLst/>
                <a:latin typeface="Century" panose="02040604050505020304" pitchFamily="18" charset="0"/>
                <a:ea typeface="ＭＳ 明朝" panose="02020609040205080304" pitchFamily="17" charset="-128"/>
                <a:cs typeface="Times New Roman" panose="02020603050405020304" pitchFamily="18" charset="0"/>
              </a:rPr>
              <a:t/>
            </a:r>
            <a:br>
              <a:rPr lang="en-US" altLang="ja-JP" dirty="0" smtClean="0">
                <a:solidFill>
                  <a:srgbClr val="70AD47"/>
                </a:solidFill>
                <a:effectLst/>
                <a:latin typeface="Century" panose="02040604050505020304" pitchFamily="18" charset="0"/>
                <a:ea typeface="ＭＳ 明朝" panose="02020609040205080304" pitchFamily="17" charset="-128"/>
                <a:cs typeface="Times New Roman" panose="02020603050405020304" pitchFamily="18" charset="0"/>
              </a:rPr>
            </a:br>
            <a:endParaRPr kumimoji="1" lang="ja-JP" altLang="en-US" dirty="0"/>
          </a:p>
        </p:txBody>
      </p:sp>
      <p:sp>
        <p:nvSpPr>
          <p:cNvPr id="3" name="コンテンツ プレースホルダー 2"/>
          <p:cNvSpPr>
            <a:spLocks noGrp="1"/>
          </p:cNvSpPr>
          <p:nvPr>
            <p:ph idx="1"/>
          </p:nvPr>
        </p:nvSpPr>
        <p:spPr>
          <a:xfrm>
            <a:off x="838200" y="1825625"/>
            <a:ext cx="10838260" cy="4351338"/>
          </a:xfrm>
        </p:spPr>
        <p:txBody>
          <a:bodyPr>
            <a:normAutofit/>
          </a:bodyPr>
          <a:lstStyle/>
          <a:p>
            <a:pPr marL="0" indent="0">
              <a:buNone/>
            </a:pPr>
            <a:r>
              <a:rPr lang="ja-JP" altLang="ja-JP" sz="4000" dirty="0" smtClean="0"/>
              <a:t>内容</a:t>
            </a:r>
            <a:r>
              <a:rPr lang="ja-JP" altLang="ja-JP" sz="4000" dirty="0"/>
              <a:t>：証し「ニュージーランドの魅力と日本人</a:t>
            </a:r>
            <a:r>
              <a:rPr lang="ja-JP" altLang="ja-JP" sz="4000" dirty="0" smtClean="0"/>
              <a:t>」</a:t>
            </a:r>
            <a:endParaRPr lang="en-US" altLang="ja-JP" sz="4000" dirty="0" smtClean="0"/>
          </a:p>
          <a:p>
            <a:endParaRPr lang="ja-JP" altLang="ja-JP" sz="4000" dirty="0"/>
          </a:p>
          <a:p>
            <a:r>
              <a:rPr lang="ja-JP" altLang="ja-JP" sz="4000" dirty="0"/>
              <a:t>ニュージーランドのクライストチャーチ</a:t>
            </a:r>
            <a:r>
              <a:rPr lang="ja-JP" altLang="ja-JP" sz="4000" dirty="0" smtClean="0"/>
              <a:t>で</a:t>
            </a:r>
            <a:r>
              <a:rPr lang="ja-JP" altLang="en-US" sz="4000" dirty="0" smtClean="0"/>
              <a:t>、</a:t>
            </a:r>
            <a:r>
              <a:rPr lang="ja-JP" altLang="ja-JP" sz="4000" dirty="0" smtClean="0"/>
              <a:t>日本人</a:t>
            </a:r>
            <a:r>
              <a:rPr lang="ja-JP" altLang="ja-JP" sz="4000" dirty="0"/>
              <a:t>教会の宣教師として活躍して</a:t>
            </a:r>
            <a:r>
              <a:rPr lang="ja-JP" altLang="ja-JP" sz="4000" dirty="0" smtClean="0"/>
              <a:t>いる</a:t>
            </a:r>
            <a:r>
              <a:rPr lang="ja-JP" altLang="en-US" sz="4000" dirty="0" smtClean="0"/>
              <a:t>、</a:t>
            </a:r>
            <a:r>
              <a:rPr lang="ja-JP" altLang="ja-JP" sz="4000" dirty="0" smtClean="0"/>
              <a:t>渋沢</a:t>
            </a:r>
            <a:r>
              <a:rPr lang="ja-JP" altLang="ja-JP" sz="4000" dirty="0"/>
              <a:t>先生</a:t>
            </a:r>
            <a:r>
              <a:rPr lang="ja-JP" altLang="ja-JP" sz="4000" dirty="0" smtClean="0"/>
              <a:t>を</a:t>
            </a:r>
            <a:endParaRPr lang="en-US" altLang="ja-JP" sz="4000" dirty="0" smtClean="0"/>
          </a:p>
          <a:p>
            <a:pPr marL="0" indent="0">
              <a:buNone/>
            </a:pPr>
            <a:r>
              <a:rPr lang="en-US" altLang="ja-JP" sz="4000" dirty="0"/>
              <a:t> </a:t>
            </a:r>
            <a:r>
              <a:rPr lang="en-US" altLang="ja-JP" sz="4000" dirty="0" smtClean="0"/>
              <a:t> </a:t>
            </a:r>
            <a:r>
              <a:rPr lang="ja-JP" altLang="ja-JP" sz="4000" dirty="0" smtClean="0"/>
              <a:t>お迎え</a:t>
            </a:r>
            <a:r>
              <a:rPr lang="ja-JP" altLang="ja-JP" sz="4000" dirty="0"/>
              <a:t>して</a:t>
            </a:r>
            <a:endParaRPr kumimoji="1" lang="ja-JP" altLang="en-US" sz="4000" dirty="0"/>
          </a:p>
        </p:txBody>
      </p:sp>
    </p:spTree>
    <p:extLst>
      <p:ext uri="{BB962C8B-B14F-4D97-AF65-F5344CB8AC3E}">
        <p14:creationId xmlns:p14="http://schemas.microsoft.com/office/powerpoint/2010/main" val="8153256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30938" y="362856"/>
            <a:ext cx="8250011" cy="6187509"/>
          </a:xfrm>
        </p:spPr>
      </p:pic>
    </p:spTree>
    <p:extLst>
      <p:ext uri="{BB962C8B-B14F-4D97-AF65-F5344CB8AC3E}">
        <p14:creationId xmlns:p14="http://schemas.microsoft.com/office/powerpoint/2010/main" val="2495608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96562" y="453691"/>
            <a:ext cx="11895438" cy="6561438"/>
          </a:xfrm>
        </p:spPr>
        <p:txBody>
          <a:bodyPr>
            <a:normAutofit/>
          </a:bodyPr>
          <a:lstStyle/>
          <a:p>
            <a:pPr marL="0" indent="0">
              <a:lnSpc>
                <a:spcPct val="120000"/>
              </a:lnSpc>
              <a:buNone/>
            </a:pPr>
            <a:r>
              <a:rPr lang="ja-JP" altLang="en-US" sz="3200" b="1" dirty="0" smtClean="0"/>
              <a:t>４</a:t>
            </a:r>
            <a:r>
              <a:rPr lang="ja-JP" altLang="en-US" sz="3200" dirty="0" smtClean="0"/>
              <a:t>　</a:t>
            </a:r>
            <a:r>
              <a:rPr lang="ja-JP" altLang="ja-JP" sz="3200" dirty="0" smtClean="0"/>
              <a:t>カレブ</a:t>
            </a:r>
            <a:r>
              <a:rPr lang="ja-JP" altLang="ja-JP" sz="3200" dirty="0"/>
              <a:t>の会の特徴</a:t>
            </a:r>
          </a:p>
          <a:p>
            <a:pPr marL="0" indent="0">
              <a:lnSpc>
                <a:spcPct val="120000"/>
              </a:lnSpc>
              <a:buNone/>
            </a:pPr>
            <a:r>
              <a:rPr lang="ja-JP" altLang="ja-JP" dirty="0"/>
              <a:t>　</a:t>
            </a:r>
            <a:r>
              <a:rPr lang="en-US" altLang="ja-JP" dirty="0">
                <a:solidFill>
                  <a:srgbClr val="008000"/>
                </a:solidFill>
              </a:rPr>
              <a:t>  </a:t>
            </a:r>
            <a:r>
              <a:rPr lang="ja-JP" altLang="ja-JP" sz="3000" dirty="0">
                <a:solidFill>
                  <a:srgbClr val="008000"/>
                </a:solidFill>
              </a:rPr>
              <a:t>●活動のために集まる（よく教会で見られる特徴）のではなく、仲間</a:t>
            </a:r>
            <a:r>
              <a:rPr lang="ja-JP" altLang="ja-JP" sz="3000" dirty="0" smtClean="0">
                <a:solidFill>
                  <a:srgbClr val="008000"/>
                </a:solidFill>
              </a:rPr>
              <a:t>の</a:t>
            </a:r>
            <a:endParaRPr lang="en-US" altLang="ja-JP" sz="3000" dirty="0" smtClean="0">
              <a:solidFill>
                <a:srgbClr val="008000"/>
              </a:solidFill>
            </a:endParaRPr>
          </a:p>
          <a:p>
            <a:pPr marL="0" indent="0">
              <a:lnSpc>
                <a:spcPct val="120000"/>
              </a:lnSpc>
              <a:buNone/>
            </a:pPr>
            <a:r>
              <a:rPr lang="en-US" altLang="ja-JP" sz="3000" dirty="0" smtClean="0">
                <a:solidFill>
                  <a:srgbClr val="008000"/>
                </a:solidFill>
              </a:rPr>
              <a:t>         </a:t>
            </a:r>
            <a:r>
              <a:rPr lang="ja-JP" altLang="ja-JP" sz="3000" dirty="0" smtClean="0">
                <a:solidFill>
                  <a:srgbClr val="008000"/>
                </a:solidFill>
              </a:rPr>
              <a:t>人生に寄り添い</a:t>
            </a:r>
            <a:r>
              <a:rPr lang="ja-JP" altLang="ja-JP" sz="3000" dirty="0">
                <a:solidFill>
                  <a:srgbClr val="008000"/>
                </a:solidFill>
              </a:rPr>
              <a:t>、助け合う（夢とソフトランディング）ために</a:t>
            </a:r>
            <a:r>
              <a:rPr lang="ja-JP" altLang="ja-JP" sz="3000" dirty="0" smtClean="0">
                <a:solidFill>
                  <a:srgbClr val="008000"/>
                </a:solidFill>
              </a:rPr>
              <a:t>集まる</a:t>
            </a:r>
            <a:endParaRPr lang="en-US" altLang="ja-JP" sz="3000" dirty="0">
              <a:solidFill>
                <a:srgbClr val="008000"/>
              </a:solidFill>
            </a:endParaRPr>
          </a:p>
          <a:p>
            <a:pPr marL="0" indent="0">
              <a:lnSpc>
                <a:spcPct val="120000"/>
              </a:lnSpc>
              <a:buNone/>
            </a:pPr>
            <a:r>
              <a:rPr lang="ja-JP" altLang="en-US" sz="3000" dirty="0" smtClean="0">
                <a:solidFill>
                  <a:srgbClr val="008000"/>
                </a:solidFill>
              </a:rPr>
              <a:t>　</a:t>
            </a:r>
            <a:r>
              <a:rPr lang="en-US" altLang="ja-JP" sz="3000" dirty="0">
                <a:solidFill>
                  <a:srgbClr val="008000"/>
                </a:solidFill>
              </a:rPr>
              <a:t> </a:t>
            </a:r>
            <a:r>
              <a:rPr lang="en-US" altLang="ja-JP" sz="3000" dirty="0" smtClean="0">
                <a:solidFill>
                  <a:srgbClr val="008000"/>
                </a:solidFill>
              </a:rPr>
              <a:t> </a:t>
            </a:r>
            <a:r>
              <a:rPr lang="ja-JP" altLang="ja-JP" sz="3000" dirty="0" smtClean="0">
                <a:solidFill>
                  <a:srgbClr val="008000"/>
                </a:solidFill>
              </a:rPr>
              <a:t>●この</a:t>
            </a:r>
            <a:r>
              <a:rPr lang="ja-JP" altLang="ja-JP" sz="3000" dirty="0">
                <a:solidFill>
                  <a:srgbClr val="008000"/>
                </a:solidFill>
              </a:rPr>
              <a:t>ためにゆっくり</a:t>
            </a:r>
            <a:r>
              <a:rPr lang="ja-JP" altLang="ja-JP" sz="3000" dirty="0" smtClean="0">
                <a:solidFill>
                  <a:srgbClr val="008000"/>
                </a:solidFill>
              </a:rPr>
              <a:t>とした</a:t>
            </a:r>
            <a:r>
              <a:rPr lang="ja-JP" altLang="ja-JP" sz="3000" dirty="0">
                <a:solidFill>
                  <a:srgbClr val="008000"/>
                </a:solidFill>
              </a:rPr>
              <a:t>時間と互いに理解し合うことが</a:t>
            </a:r>
            <a:r>
              <a:rPr lang="ja-JP" altLang="ja-JP" sz="3000" dirty="0" smtClean="0">
                <a:solidFill>
                  <a:srgbClr val="008000"/>
                </a:solidFill>
              </a:rPr>
              <a:t>大事</a:t>
            </a:r>
            <a:endParaRPr lang="en-US" altLang="ja-JP" sz="3000" dirty="0" smtClean="0">
              <a:solidFill>
                <a:srgbClr val="008000"/>
              </a:solidFill>
            </a:endParaRPr>
          </a:p>
          <a:p>
            <a:pPr marL="0" indent="0">
              <a:lnSpc>
                <a:spcPct val="120000"/>
              </a:lnSpc>
              <a:buNone/>
            </a:pPr>
            <a:endParaRPr lang="en-US" altLang="ja-JP" dirty="0" smtClean="0">
              <a:solidFill>
                <a:srgbClr val="008000"/>
              </a:solidFill>
            </a:endParaRPr>
          </a:p>
          <a:p>
            <a:pPr marL="0" indent="0">
              <a:buNone/>
            </a:pPr>
            <a:r>
              <a:rPr lang="ja-JP" altLang="en-US" sz="3200" b="1" dirty="0" smtClean="0"/>
              <a:t>５　</a:t>
            </a:r>
            <a:r>
              <a:rPr lang="ja-JP" altLang="ja-JP" sz="3200" b="1" dirty="0" smtClean="0"/>
              <a:t>今後</a:t>
            </a:r>
            <a:r>
              <a:rPr lang="ja-JP" altLang="ja-JP" sz="3200" b="1" dirty="0"/>
              <a:t>の</a:t>
            </a:r>
            <a:r>
              <a:rPr lang="ja-JP" altLang="ja-JP" sz="3200" b="1" dirty="0" smtClean="0"/>
              <a:t>計画</a:t>
            </a:r>
            <a:r>
              <a:rPr lang="ja-JP" altLang="en-US" sz="3200" b="1" dirty="0" smtClean="0"/>
              <a:t>　</a:t>
            </a:r>
            <a:endParaRPr lang="en-US" altLang="ja-JP" sz="3200" b="1" dirty="0" smtClean="0"/>
          </a:p>
          <a:p>
            <a:pPr marL="0" indent="0">
              <a:buNone/>
            </a:pPr>
            <a:r>
              <a:rPr lang="en-US" altLang="ja-JP" sz="3200" b="1" dirty="0"/>
              <a:t> </a:t>
            </a:r>
            <a:r>
              <a:rPr lang="en-US" altLang="ja-JP" sz="3200" b="1" dirty="0" smtClean="0"/>
              <a:t>     </a:t>
            </a:r>
            <a:r>
              <a:rPr lang="ja-JP" altLang="ja-JP" sz="3200" dirty="0" smtClean="0"/>
              <a:t>原則</a:t>
            </a:r>
            <a:r>
              <a:rPr lang="ja-JP" altLang="ja-JP" sz="3200" dirty="0"/>
              <a:t>　第五</a:t>
            </a:r>
            <a:r>
              <a:rPr lang="ja-JP" altLang="ja-JP" sz="3200" dirty="0" smtClean="0"/>
              <a:t>土曜日</a:t>
            </a:r>
            <a:r>
              <a:rPr lang="ja-JP" altLang="en-US" dirty="0" smtClean="0"/>
              <a:t>（</a:t>
            </a:r>
            <a:r>
              <a:rPr lang="en-US" altLang="ja-JP" dirty="0" smtClean="0"/>
              <a:t>4</a:t>
            </a:r>
            <a:r>
              <a:rPr lang="ja-JP" altLang="en-US" dirty="0" smtClean="0"/>
              <a:t>月</a:t>
            </a:r>
            <a:r>
              <a:rPr lang="en-US" altLang="ja-JP" dirty="0" smtClean="0"/>
              <a:t>24</a:t>
            </a:r>
            <a:r>
              <a:rPr lang="ja-JP" altLang="en-US" dirty="0" smtClean="0"/>
              <a:t>日・</a:t>
            </a:r>
            <a:r>
              <a:rPr lang="en-US" altLang="ja-JP" dirty="0" smtClean="0"/>
              <a:t>7</a:t>
            </a:r>
            <a:r>
              <a:rPr lang="ja-JP" altLang="en-US" dirty="0" smtClean="0"/>
              <a:t>月</a:t>
            </a:r>
            <a:r>
              <a:rPr lang="en-US" altLang="ja-JP" dirty="0" smtClean="0"/>
              <a:t>31</a:t>
            </a:r>
            <a:r>
              <a:rPr lang="ja-JP" altLang="en-US" dirty="0" smtClean="0"/>
              <a:t>日・</a:t>
            </a:r>
            <a:r>
              <a:rPr lang="en-US" altLang="ja-JP" dirty="0" smtClean="0"/>
              <a:t>10</a:t>
            </a:r>
            <a:r>
              <a:rPr lang="ja-JP" altLang="en-US" dirty="0" smtClean="0"/>
              <a:t>月</a:t>
            </a:r>
            <a:r>
              <a:rPr lang="en-US" altLang="ja-JP" dirty="0" smtClean="0"/>
              <a:t>30</a:t>
            </a:r>
            <a:r>
              <a:rPr lang="ja-JP" altLang="en-US" dirty="0" smtClean="0"/>
              <a:t>日）　</a:t>
            </a:r>
            <a:endParaRPr lang="ja-JP" altLang="ja-JP" dirty="0"/>
          </a:p>
        </p:txBody>
      </p:sp>
    </p:spTree>
    <p:extLst>
      <p:ext uri="{BB962C8B-B14F-4D97-AF65-F5344CB8AC3E}">
        <p14:creationId xmlns:p14="http://schemas.microsoft.com/office/powerpoint/2010/main" val="42938189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9" descr="二.jpg"/>
          <p:cNvPicPr>
            <a:picLocks noGrp="1" noChangeAspect="1"/>
          </p:cNvPicPr>
          <p:nvPr>
            <p:ph idx="1"/>
          </p:nvPr>
        </p:nvPicPr>
        <p:blipFill>
          <a:blip r:embed="rId2" cstate="print">
            <a:extLst>
              <a:ext uri="{28A0092B-C50C-407E-A947-70E740481C1C}">
                <a14:useLocalDpi xmlns:a14="http://schemas.microsoft.com/office/drawing/2010/main" val="0"/>
              </a:ext>
            </a:extLst>
          </a:blip>
          <a:srcRect t="4136" b="4136"/>
          <a:stretch>
            <a:fillRect/>
          </a:stretch>
        </p:blipFill>
        <p:spPr>
          <a:xfrm>
            <a:off x="1993901" y="450600"/>
            <a:ext cx="8316892" cy="6103586"/>
          </a:xfrm>
        </p:spPr>
      </p:pic>
    </p:spTree>
    <p:extLst>
      <p:ext uri="{BB962C8B-B14F-4D97-AF65-F5344CB8AC3E}">
        <p14:creationId xmlns:p14="http://schemas.microsoft.com/office/powerpoint/2010/main" val="23107483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21840" y="355018"/>
            <a:ext cx="8229144" cy="6171858"/>
          </a:xfrm>
        </p:spPr>
      </p:pic>
    </p:spTree>
    <p:extLst>
      <p:ext uri="{BB962C8B-B14F-4D97-AF65-F5344CB8AC3E}">
        <p14:creationId xmlns:p14="http://schemas.microsoft.com/office/powerpoint/2010/main" val="27739779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27306" y="2324978"/>
            <a:ext cx="10515600" cy="1325563"/>
          </a:xfrm>
        </p:spPr>
        <p:txBody>
          <a:bodyPr>
            <a:normAutofit fontScale="90000"/>
          </a:bodyPr>
          <a:lstStyle/>
          <a:p>
            <a:r>
              <a:rPr lang="ja-JP" altLang="ja-JP" b="1" dirty="0">
                <a:latin typeface="HGP明朝E" panose="02020900000000000000" pitchFamily="18" charset="-128"/>
                <a:ea typeface="HGP明朝E" panose="02020900000000000000" pitchFamily="18" charset="-128"/>
              </a:rPr>
              <a:t>「宇大カレブ</a:t>
            </a:r>
            <a:r>
              <a:rPr lang="ja-JP" altLang="ja-JP" b="1" dirty="0" smtClean="0">
                <a:latin typeface="HGP明朝E" panose="02020900000000000000" pitchFamily="18" charset="-128"/>
                <a:ea typeface="HGP明朝E" panose="02020900000000000000" pitchFamily="18" charset="-128"/>
              </a:rPr>
              <a:t>」</a:t>
            </a:r>
            <a:r>
              <a:rPr lang="en-US" altLang="ja-JP" b="1" dirty="0" smtClean="0">
                <a:latin typeface="HGP明朝E" panose="02020900000000000000" pitchFamily="18" charset="-128"/>
                <a:ea typeface="HGP明朝E" panose="02020900000000000000" pitchFamily="18" charset="-128"/>
              </a:rPr>
              <a:t> 6</a:t>
            </a:r>
            <a:r>
              <a:rPr lang="ja-JP" altLang="en-US" b="1" dirty="0">
                <a:latin typeface="HGP明朝E" panose="02020900000000000000" pitchFamily="18" charset="-128"/>
                <a:ea typeface="HGP明朝E" panose="02020900000000000000" pitchFamily="18" charset="-128"/>
              </a:rPr>
              <a:t>年間の</a:t>
            </a:r>
            <a:r>
              <a:rPr lang="ja-JP" altLang="en-US" b="1" dirty="0" smtClean="0">
                <a:latin typeface="HGP明朝E" panose="02020900000000000000" pitchFamily="18" charset="-128"/>
                <a:ea typeface="HGP明朝E" panose="02020900000000000000" pitchFamily="18" charset="-128"/>
              </a:rPr>
              <a:t>歩み</a:t>
            </a:r>
            <a:r>
              <a:rPr lang="en-US" altLang="ja-JP" b="1" dirty="0" smtClean="0"/>
              <a:t/>
            </a:r>
            <a:br>
              <a:rPr lang="en-US" altLang="ja-JP" b="1" dirty="0" smtClean="0"/>
            </a:br>
            <a:r>
              <a:rPr lang="en-US" altLang="ja-JP" b="1" dirty="0" smtClean="0"/>
              <a:t/>
            </a:r>
            <a:br>
              <a:rPr lang="en-US" altLang="ja-JP" b="1" dirty="0" smtClean="0"/>
            </a:br>
            <a:r>
              <a:rPr lang="ja-JP" altLang="en-US" b="1" dirty="0" smtClean="0"/>
              <a:t>　　</a:t>
            </a:r>
            <a:r>
              <a:rPr lang="ja-JP" altLang="en-US" b="1" dirty="0" smtClean="0">
                <a:latin typeface="HGP明朝E" panose="02020900000000000000" pitchFamily="18" charset="-128"/>
                <a:ea typeface="HGP明朝E" panose="02020900000000000000" pitchFamily="18" charset="-128"/>
              </a:rPr>
              <a:t>そして・・・これからも</a:t>
            </a:r>
            <a:r>
              <a:rPr lang="en-US" altLang="ja-JP" b="1" dirty="0" smtClean="0">
                <a:latin typeface="HGP明朝E" panose="02020900000000000000" pitchFamily="18" charset="-128"/>
                <a:ea typeface="HGP明朝E" panose="02020900000000000000" pitchFamily="18" charset="-128"/>
              </a:rPr>
              <a:t/>
            </a:r>
            <a:br>
              <a:rPr lang="en-US" altLang="ja-JP" b="1" dirty="0" smtClean="0">
                <a:latin typeface="HGP明朝E" panose="02020900000000000000" pitchFamily="18" charset="-128"/>
                <a:ea typeface="HGP明朝E" panose="02020900000000000000" pitchFamily="18" charset="-128"/>
              </a:rPr>
            </a:br>
            <a:endParaRPr kumimoji="1" lang="ja-JP" altLang="en-US"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18599126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b="1" i="1"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宇大カレブの会</a:t>
            </a:r>
            <a:r>
              <a:rPr lang="ja-JP" altLang="en-US" b="1" i="1"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　</a:t>
            </a:r>
            <a:r>
              <a:rPr lang="en-US" altLang="ja-JP" i="1"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Renewal/</a:t>
            </a:r>
            <a:r>
              <a:rPr lang="ja-JP" altLang="ja-JP" dirty="0" smtClean="0">
                <a:solidFill>
                  <a:srgbClr val="008000"/>
                </a:solidFill>
                <a:effectLst/>
                <a:ea typeface="Century" panose="02040604050505020304" pitchFamily="18" charset="0"/>
                <a:cs typeface="Times New Roman" panose="02020603050405020304" pitchFamily="18" charset="0"/>
              </a:rPr>
              <a:t> </a:t>
            </a:r>
            <a:r>
              <a:rPr lang="en-US" altLang="ja-JP"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t>2014.11.</a:t>
            </a:r>
            <a:br>
              <a:rPr lang="en-US" altLang="ja-JP" dirty="0" smtClean="0">
                <a:solidFill>
                  <a:srgbClr val="008000"/>
                </a:solidFill>
                <a:effectLst/>
                <a:latin typeface="Century" panose="02040604050505020304" pitchFamily="18" charset="0"/>
                <a:ea typeface="ＭＳ 明朝" panose="02020609040205080304" pitchFamily="17" charset="-128"/>
                <a:cs typeface="Times New Roman" panose="02020603050405020304" pitchFamily="18" charset="0"/>
              </a:rPr>
            </a:br>
            <a:endParaRPr kumimoji="1" lang="ja-JP" altLang="en-US" dirty="0">
              <a:solidFill>
                <a:srgbClr val="008000"/>
              </a:solidFill>
            </a:endParaRPr>
          </a:p>
        </p:txBody>
      </p:sp>
      <p:sp>
        <p:nvSpPr>
          <p:cNvPr id="3" name="コンテンツ プレースホルダー 2"/>
          <p:cNvSpPr>
            <a:spLocks noGrp="1"/>
          </p:cNvSpPr>
          <p:nvPr>
            <p:ph idx="1"/>
          </p:nvPr>
        </p:nvSpPr>
        <p:spPr>
          <a:xfrm>
            <a:off x="838200" y="1295538"/>
            <a:ext cx="10515600" cy="5151224"/>
          </a:xfrm>
        </p:spPr>
        <p:txBody>
          <a:bodyPr>
            <a:normAutofit/>
          </a:bodyPr>
          <a:lstStyle/>
          <a:p>
            <a:pPr marL="0" indent="0">
              <a:buNone/>
            </a:pPr>
            <a:r>
              <a:rPr lang="ja-JP" altLang="en-US" sz="4000" dirty="0"/>
              <a:t>・クリスマス</a:t>
            </a:r>
            <a:r>
              <a:rPr lang="ja-JP" altLang="en-US" sz="4000" dirty="0" smtClean="0"/>
              <a:t>集会</a:t>
            </a:r>
            <a:endParaRPr lang="en-US" altLang="ja-JP" sz="4000" dirty="0" smtClean="0"/>
          </a:p>
          <a:p>
            <a:pPr marL="0" indent="0">
              <a:buNone/>
            </a:pPr>
            <a:r>
              <a:rPr lang="en-US" altLang="ja-JP" sz="4000" dirty="0" smtClean="0"/>
              <a:t>     </a:t>
            </a:r>
            <a:r>
              <a:rPr lang="ja-JP" altLang="en-US" sz="4000" dirty="0" smtClean="0"/>
              <a:t>内容：賛美（ゴスペルチーム）</a:t>
            </a:r>
            <a:endParaRPr lang="en-US" altLang="ja-JP" sz="4000" dirty="0" smtClean="0"/>
          </a:p>
          <a:p>
            <a:pPr marL="0" indent="0">
              <a:buNone/>
            </a:pPr>
            <a:r>
              <a:rPr lang="ja-JP" altLang="en-US" sz="4000" dirty="0" smtClean="0"/>
              <a:t>　　　　　メッセージ</a:t>
            </a:r>
            <a:r>
              <a:rPr lang="ja-JP" altLang="ja-JP" sz="4000" dirty="0" smtClean="0"/>
              <a:t>「</a:t>
            </a:r>
            <a:r>
              <a:rPr lang="ja-JP" altLang="en-US" sz="4000" dirty="0" smtClean="0"/>
              <a:t>クリスマスの祝福</a:t>
            </a:r>
            <a:r>
              <a:rPr lang="ja-JP" altLang="ja-JP" sz="4000" dirty="0" smtClean="0"/>
              <a:t>」</a:t>
            </a:r>
            <a:endParaRPr lang="en-US" altLang="ja-JP" sz="4000" dirty="0" smtClean="0"/>
          </a:p>
          <a:p>
            <a:pPr marL="0" indent="0">
              <a:buNone/>
            </a:pPr>
            <a:r>
              <a:rPr lang="ja-JP" altLang="en-US" sz="4000" dirty="0" smtClean="0"/>
              <a:t>　　　　　大角恵利也牧師</a:t>
            </a:r>
            <a:endParaRPr lang="en-US" altLang="ja-JP" sz="4000" dirty="0" smtClean="0"/>
          </a:p>
          <a:p>
            <a:pPr marL="0" indent="0">
              <a:buNone/>
            </a:pPr>
            <a:endParaRPr lang="en-US" altLang="ja-JP" sz="2000" dirty="0" smtClean="0"/>
          </a:p>
          <a:p>
            <a:pPr marL="0" indent="0">
              <a:buNone/>
            </a:pPr>
            <a:r>
              <a:rPr lang="ja-JP" altLang="en-US" sz="4000" dirty="0" smtClean="0"/>
              <a:t>・交わり</a:t>
            </a:r>
            <a:endParaRPr lang="en-US" altLang="ja-JP" sz="4000" dirty="0" smtClean="0"/>
          </a:p>
          <a:p>
            <a:pPr marL="0" indent="0">
              <a:buNone/>
            </a:pPr>
            <a:r>
              <a:rPr lang="en-US" altLang="ja-JP" sz="4000" dirty="0" smtClean="0"/>
              <a:t>      </a:t>
            </a:r>
            <a:r>
              <a:rPr lang="ja-JP" altLang="en-US" sz="4000" dirty="0" smtClean="0"/>
              <a:t>＊メンバーを宇大</a:t>
            </a:r>
            <a:r>
              <a:rPr lang="en-US" altLang="ja-JP" sz="4000" dirty="0" smtClean="0"/>
              <a:t>OB</a:t>
            </a:r>
            <a:r>
              <a:rPr lang="ja-JP" altLang="en-US" sz="4000" dirty="0" smtClean="0"/>
              <a:t>・大学院生に広げた</a:t>
            </a:r>
            <a:endParaRPr lang="en-US" altLang="ja-JP" sz="4000" dirty="0" smtClean="0"/>
          </a:p>
          <a:p>
            <a:pPr marL="0" indent="0">
              <a:buNone/>
            </a:pPr>
            <a:r>
              <a:rPr lang="en-US" altLang="ja-JP" sz="4000" dirty="0" smtClean="0"/>
              <a:t>      </a:t>
            </a:r>
            <a:r>
              <a:rPr lang="ja-JP" altLang="en-US" sz="4000" dirty="0" smtClean="0"/>
              <a:t>＊開催回数：増やしていく</a:t>
            </a:r>
            <a:endParaRPr lang="en-US" altLang="ja-JP" sz="4000" dirty="0" smtClean="0"/>
          </a:p>
          <a:p>
            <a:endParaRPr lang="ja-JP" altLang="ja-JP" sz="4000" dirty="0"/>
          </a:p>
        </p:txBody>
      </p:sp>
    </p:spTree>
    <p:extLst>
      <p:ext uri="{BB962C8B-B14F-4D97-AF65-F5344CB8AC3E}">
        <p14:creationId xmlns:p14="http://schemas.microsoft.com/office/powerpoint/2010/main" val="23575333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8034" y="390769"/>
            <a:ext cx="8225409" cy="6169057"/>
          </a:xfrm>
        </p:spPr>
      </p:pic>
    </p:spTree>
    <p:extLst>
      <p:ext uri="{BB962C8B-B14F-4D97-AF65-F5344CB8AC3E}">
        <p14:creationId xmlns:p14="http://schemas.microsoft.com/office/powerpoint/2010/main" val="112466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66413" y="374951"/>
            <a:ext cx="8192508" cy="6144381"/>
          </a:xfrm>
        </p:spPr>
      </p:pic>
    </p:spTree>
    <p:extLst>
      <p:ext uri="{BB962C8B-B14F-4D97-AF65-F5344CB8AC3E}">
        <p14:creationId xmlns:p14="http://schemas.microsoft.com/office/powerpoint/2010/main" val="2801836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95715" y="351556"/>
            <a:ext cx="8283273" cy="6212455"/>
          </a:xfrm>
        </p:spPr>
      </p:pic>
    </p:spTree>
    <p:extLst>
      <p:ext uri="{BB962C8B-B14F-4D97-AF65-F5344CB8AC3E}">
        <p14:creationId xmlns:p14="http://schemas.microsoft.com/office/powerpoint/2010/main" val="2150376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5322" y="338666"/>
            <a:ext cx="8273142" cy="6204857"/>
          </a:xfrm>
        </p:spPr>
      </p:pic>
    </p:spTree>
    <p:extLst>
      <p:ext uri="{BB962C8B-B14F-4D97-AF65-F5344CB8AC3E}">
        <p14:creationId xmlns:p14="http://schemas.microsoft.com/office/powerpoint/2010/main" val="22837030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50306" y="350763"/>
            <a:ext cx="8245979" cy="6184484"/>
          </a:xfrm>
        </p:spPr>
      </p:pic>
    </p:spTree>
    <p:extLst>
      <p:ext uri="{BB962C8B-B14F-4D97-AF65-F5344CB8AC3E}">
        <p14:creationId xmlns:p14="http://schemas.microsoft.com/office/powerpoint/2010/main" val="1942983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203</Words>
  <Application>Microsoft Office PowerPoint</Application>
  <PresentationFormat>ユーザー設定</PresentationFormat>
  <Paragraphs>74</Paragraphs>
  <Slides>32</Slides>
  <Notes>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32</vt:i4>
      </vt:variant>
    </vt:vector>
  </HeadingPairs>
  <TitlesOfParts>
    <vt:vector size="34" baseType="lpstr">
      <vt:lpstr>Office テーマ</vt:lpstr>
      <vt:lpstr>Acrobat Document</vt:lpstr>
      <vt:lpstr>「宇大カレブ」6年間の歩み</vt:lpstr>
      <vt:lpstr>PowerPoint プレゼンテーション</vt:lpstr>
      <vt:lpstr>PowerPoint プレゼンテーション</vt:lpstr>
      <vt:lpstr>宇大カレブの会　Renewal/ 2014.11.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宇大カレブの会　Renewal/Ⅱ 2015.12. </vt:lpstr>
      <vt:lpstr>PowerPoint プレゼンテーション</vt:lpstr>
      <vt:lpstr>宇大カレブの会　Renewal/Ⅲ2016.5.3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キリストの愛が多くの方に伝わっていった</vt:lpstr>
      <vt:lpstr>出版記念会にて、キリストを証しする 　　～キリスト者としての務め～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宇大カレブの会　Renewal/Ⅳ 2016.7.16 </vt:lpstr>
      <vt:lpstr>PowerPoint プレゼンテーション</vt:lpstr>
      <vt:lpstr>PowerPoint プレゼンテーション</vt:lpstr>
      <vt:lpstr>PowerPoint プレゼンテーション</vt:lpstr>
      <vt:lpstr>「宇大カレブ」 6年間の歩み  　　そして・・・これからも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原田浩司</dc:creator>
  <cp:lastModifiedBy>Hoshino</cp:lastModifiedBy>
  <cp:revision>60</cp:revision>
  <dcterms:created xsi:type="dcterms:W3CDTF">2016-09-04T03:15:11Z</dcterms:created>
  <dcterms:modified xsi:type="dcterms:W3CDTF">2016-10-21T02:29:04Z</dcterms:modified>
</cp:coreProperties>
</file>