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3" r:id="rId6"/>
    <p:sldId id="265" r:id="rId7"/>
    <p:sldId id="259" r:id="rId8"/>
    <p:sldId id="260" r:id="rId9"/>
    <p:sldId id="267" r:id="rId10"/>
    <p:sldId id="261" r:id="rId11"/>
    <p:sldId id="262" r:id="rId12"/>
    <p:sldId id="269" r:id="rId13"/>
    <p:sldId id="266" r:id="rId14"/>
    <p:sldId id="268" r:id="rId1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950B"/>
    <a:srgbClr val="00B451"/>
    <a:srgbClr val="7CA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295" autoAdjust="0"/>
  </p:normalViewPr>
  <p:slideViewPr>
    <p:cSldViewPr>
      <p:cViewPr varScale="1">
        <p:scale>
          <a:sx n="89" d="100"/>
          <a:sy n="89" d="100"/>
        </p:scale>
        <p:origin x="-552" y="-10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EE5446-1EE5-42A5-8141-AA8DFEEAF23D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kumimoji="1" lang="ja-JP" altLang="en-US"/>
        </a:p>
      </dgm:t>
    </dgm:pt>
    <dgm:pt modelId="{04C16106-35D8-4C1C-883E-9455074468CD}">
      <dgm:prSet phldrT="[テキスト]" custT="1"/>
      <dgm:spPr/>
      <dgm:t>
        <a:bodyPr/>
        <a:lstStyle/>
        <a:p>
          <a:r>
            <a:rPr kumimoji="1" lang="en-US" altLang="ja-JP" sz="1400" b="1" dirty="0" smtClean="0">
              <a:solidFill>
                <a:schemeClr val="tx1"/>
              </a:solidFill>
            </a:rPr>
            <a:t>2007</a:t>
          </a:r>
          <a:r>
            <a:rPr kumimoji="1" lang="ja-JP" altLang="en-US" sz="1400" b="1" dirty="0" smtClean="0">
              <a:solidFill>
                <a:schemeClr val="tx1"/>
              </a:solidFill>
            </a:rPr>
            <a:t>年</a:t>
          </a:r>
          <a:endParaRPr kumimoji="1" lang="en-US" altLang="ja-JP" sz="1400" b="1" dirty="0" smtClean="0">
            <a:solidFill>
              <a:schemeClr val="tx1"/>
            </a:solidFill>
          </a:endParaRPr>
        </a:p>
        <a:p>
          <a:r>
            <a:rPr kumimoji="1" lang="ja-JP" altLang="en-US" sz="1600" b="1" dirty="0" smtClean="0">
              <a:solidFill>
                <a:schemeClr val="tx1"/>
              </a:solidFill>
            </a:rPr>
            <a:t>宇都宮カレブ</a:t>
          </a:r>
          <a:endParaRPr kumimoji="1" lang="ja-JP" altLang="en-US" sz="1600" b="1" dirty="0">
            <a:solidFill>
              <a:schemeClr val="tx1"/>
            </a:solidFill>
          </a:endParaRPr>
        </a:p>
      </dgm:t>
    </dgm:pt>
    <dgm:pt modelId="{C705FB73-D713-49A0-9E10-3C072722FF11}" type="parTrans" cxnId="{A2C842B6-2948-4B41-A194-7E783B54585C}">
      <dgm:prSet/>
      <dgm:spPr/>
      <dgm:t>
        <a:bodyPr/>
        <a:lstStyle/>
        <a:p>
          <a:endParaRPr kumimoji="1" lang="ja-JP" altLang="en-US"/>
        </a:p>
      </dgm:t>
    </dgm:pt>
    <dgm:pt modelId="{1DA78C3A-0A4A-4F61-BE79-96461F259816}" type="sibTrans" cxnId="{A2C842B6-2948-4B41-A194-7E783B54585C}">
      <dgm:prSet/>
      <dgm:spPr/>
      <dgm:t>
        <a:bodyPr/>
        <a:lstStyle/>
        <a:p>
          <a:endParaRPr kumimoji="1" lang="ja-JP" altLang="en-US"/>
        </a:p>
      </dgm:t>
    </dgm:pt>
    <dgm:pt modelId="{D0E3894D-237C-4DD3-9A1D-3A8B59B0C24B}">
      <dgm:prSet phldrT="[テキスト]" custT="1"/>
      <dgm:spPr/>
      <dgm:t>
        <a:bodyPr/>
        <a:lstStyle/>
        <a:p>
          <a:r>
            <a:rPr kumimoji="1" lang="en-US" altLang="ja-JP" sz="1400" b="0" dirty="0" smtClean="0">
              <a:solidFill>
                <a:srgbClr val="08950B"/>
              </a:solidFill>
              <a:latin typeface="+mn-ea"/>
              <a:ea typeface="+mn-ea"/>
            </a:rPr>
            <a:t>2010</a:t>
          </a:r>
          <a:r>
            <a:rPr kumimoji="1" lang="ja-JP" altLang="en-US" sz="1400" b="0" dirty="0" smtClean="0">
              <a:solidFill>
                <a:srgbClr val="08950B"/>
              </a:solidFill>
              <a:latin typeface="+mn-ea"/>
              <a:ea typeface="+mn-ea"/>
            </a:rPr>
            <a:t>年</a:t>
          </a:r>
          <a:endParaRPr kumimoji="1" lang="en-US" altLang="ja-JP" sz="1400" b="0" dirty="0" smtClean="0">
            <a:solidFill>
              <a:srgbClr val="08950B"/>
            </a:solidFill>
            <a:latin typeface="+mn-ea"/>
            <a:ea typeface="+mn-ea"/>
          </a:endParaRPr>
        </a:p>
        <a:p>
          <a:r>
            <a:rPr kumimoji="1" lang="ja-JP" altLang="en-US" sz="1400" dirty="0" smtClean="0">
              <a:solidFill>
                <a:srgbClr val="08950B"/>
              </a:solidFill>
              <a:latin typeface="+mn-ea"/>
              <a:ea typeface="+mn-ea"/>
            </a:rPr>
            <a:t>宇大カレブ</a:t>
          </a:r>
          <a:endParaRPr kumimoji="1" lang="en-US" altLang="ja-JP" sz="1400" dirty="0" smtClean="0">
            <a:solidFill>
              <a:srgbClr val="08950B"/>
            </a:solidFill>
            <a:latin typeface="+mn-ea"/>
            <a:ea typeface="+mn-ea"/>
          </a:endParaRPr>
        </a:p>
        <a:p>
          <a:endParaRPr kumimoji="1" lang="en-US" altLang="ja-JP" sz="1400" dirty="0" smtClean="0">
            <a:latin typeface="+mn-ea"/>
            <a:ea typeface="+mn-ea"/>
          </a:endParaRPr>
        </a:p>
        <a:p>
          <a:r>
            <a:rPr kumimoji="1" lang="en-US" altLang="ja-JP" sz="1400" dirty="0" smtClean="0">
              <a:solidFill>
                <a:srgbClr val="08950B"/>
              </a:solidFill>
              <a:latin typeface="+mn-ea"/>
              <a:ea typeface="+mn-ea"/>
            </a:rPr>
            <a:t>2015</a:t>
          </a:r>
          <a:r>
            <a:rPr kumimoji="1" lang="ja-JP" altLang="en-US" sz="1400" dirty="0" smtClean="0">
              <a:solidFill>
                <a:srgbClr val="08950B"/>
              </a:solidFill>
              <a:latin typeface="+mn-ea"/>
              <a:ea typeface="+mn-ea"/>
            </a:rPr>
            <a:t>年</a:t>
          </a:r>
          <a:endParaRPr kumimoji="1" lang="en-US" altLang="ja-JP" sz="1400" dirty="0" smtClean="0">
            <a:solidFill>
              <a:srgbClr val="08950B"/>
            </a:solidFill>
            <a:latin typeface="+mn-ea"/>
            <a:ea typeface="+mn-ea"/>
          </a:endParaRPr>
        </a:p>
        <a:p>
          <a:r>
            <a:rPr kumimoji="1" lang="ja-JP" altLang="en-US" sz="1400" dirty="0" smtClean="0">
              <a:solidFill>
                <a:srgbClr val="08950B"/>
              </a:solidFill>
              <a:latin typeface="+mn-ea"/>
              <a:ea typeface="+mn-ea"/>
            </a:rPr>
            <a:t>リニューアル　カレブ</a:t>
          </a:r>
          <a:endParaRPr kumimoji="1" lang="ja-JP" altLang="en-US" sz="1400" dirty="0">
            <a:solidFill>
              <a:srgbClr val="08950B"/>
            </a:solidFill>
            <a:latin typeface="+mn-ea"/>
            <a:ea typeface="+mn-ea"/>
          </a:endParaRPr>
        </a:p>
      </dgm:t>
    </dgm:pt>
    <dgm:pt modelId="{FA26A256-B88E-40E9-88EE-DAF253E6B4BD}" type="parTrans" cxnId="{AC874F2C-7CC9-479C-AF3E-335EB9629EAD}">
      <dgm:prSet/>
      <dgm:spPr/>
      <dgm:t>
        <a:bodyPr/>
        <a:lstStyle/>
        <a:p>
          <a:endParaRPr kumimoji="1" lang="ja-JP" altLang="en-US"/>
        </a:p>
      </dgm:t>
    </dgm:pt>
    <dgm:pt modelId="{D5371532-72C9-433B-8B5C-B3C589DD1AA6}" type="sibTrans" cxnId="{AC874F2C-7CC9-479C-AF3E-335EB9629EAD}">
      <dgm:prSet/>
      <dgm:spPr/>
      <dgm:t>
        <a:bodyPr/>
        <a:lstStyle/>
        <a:p>
          <a:endParaRPr kumimoji="1" lang="ja-JP" altLang="en-US"/>
        </a:p>
      </dgm:t>
    </dgm:pt>
    <dgm:pt modelId="{F38EC938-270F-4176-A3DF-CD3497F527DE}">
      <dgm:prSet phldrT="[テキスト]" custT="1"/>
      <dgm:spPr/>
      <dgm:t>
        <a:bodyPr/>
        <a:lstStyle/>
        <a:p>
          <a:r>
            <a:rPr kumimoji="1" lang="en-US" altLang="ja-JP" sz="1400" b="1" dirty="0" smtClean="0">
              <a:solidFill>
                <a:srgbClr val="FF6600"/>
              </a:solidFill>
            </a:rPr>
            <a:t>2015</a:t>
          </a:r>
          <a:r>
            <a:rPr kumimoji="1" lang="ja-JP" altLang="en-US" sz="1400" b="1" dirty="0" smtClean="0">
              <a:solidFill>
                <a:srgbClr val="FF6600"/>
              </a:solidFill>
            </a:rPr>
            <a:t>年</a:t>
          </a:r>
          <a:endParaRPr kumimoji="1" lang="en-US" altLang="ja-JP" sz="1400" b="1" dirty="0" smtClean="0">
            <a:solidFill>
              <a:srgbClr val="FF6600"/>
            </a:solidFill>
          </a:endParaRPr>
        </a:p>
        <a:p>
          <a:r>
            <a:rPr kumimoji="1" lang="ja-JP" altLang="en-US" sz="1400" b="1" dirty="0" smtClean="0">
              <a:solidFill>
                <a:srgbClr val="FF6600"/>
              </a:solidFill>
            </a:rPr>
            <a:t>那須</a:t>
          </a:r>
        </a:p>
        <a:p>
          <a:r>
            <a:rPr kumimoji="1" lang="ja-JP" altLang="en-US" sz="1400" b="1" dirty="0" smtClean="0">
              <a:solidFill>
                <a:srgbClr val="FF6600"/>
              </a:solidFill>
            </a:rPr>
            <a:t>カレブ</a:t>
          </a:r>
          <a:endParaRPr kumimoji="1" lang="ja-JP" altLang="en-US" sz="1400" b="1" dirty="0">
            <a:solidFill>
              <a:srgbClr val="FF6600"/>
            </a:solidFill>
          </a:endParaRPr>
        </a:p>
      </dgm:t>
    </dgm:pt>
    <dgm:pt modelId="{F4C4E7E9-37D2-4F29-9873-C238F5CEFC12}" type="parTrans" cxnId="{0BCF34E8-DC6B-4091-8B05-CD4497CA49BA}">
      <dgm:prSet/>
      <dgm:spPr/>
      <dgm:t>
        <a:bodyPr/>
        <a:lstStyle/>
        <a:p>
          <a:endParaRPr kumimoji="1" lang="ja-JP" altLang="en-US"/>
        </a:p>
      </dgm:t>
    </dgm:pt>
    <dgm:pt modelId="{F2BFBBB3-C2D7-49FE-8772-6D444C61073F}" type="sibTrans" cxnId="{0BCF34E8-DC6B-4091-8B05-CD4497CA49BA}">
      <dgm:prSet/>
      <dgm:spPr/>
      <dgm:t>
        <a:bodyPr/>
        <a:lstStyle/>
        <a:p>
          <a:endParaRPr kumimoji="1" lang="ja-JP" altLang="en-US"/>
        </a:p>
      </dgm:t>
    </dgm:pt>
    <dgm:pt modelId="{63734C6E-0B08-4721-8C09-1AD453EAE54A}">
      <dgm:prSet phldrT="[テキスト]"/>
      <dgm:spPr/>
      <dgm:t>
        <a:bodyPr/>
        <a:lstStyle/>
        <a:p>
          <a:r>
            <a:rPr kumimoji="1" lang="en-US" altLang="ja-JP" b="1" dirty="0" smtClean="0">
              <a:solidFill>
                <a:srgbClr val="002060"/>
              </a:solidFill>
            </a:rPr>
            <a:t>2011</a:t>
          </a:r>
          <a:r>
            <a:rPr kumimoji="1" lang="ja-JP" altLang="en-US" b="1" dirty="0" smtClean="0">
              <a:solidFill>
                <a:srgbClr val="002060"/>
              </a:solidFill>
            </a:rPr>
            <a:t>年</a:t>
          </a:r>
        </a:p>
        <a:p>
          <a:r>
            <a:rPr kumimoji="1" lang="ja-JP" altLang="en-US" b="1" dirty="0" smtClean="0">
              <a:solidFill>
                <a:srgbClr val="002060"/>
              </a:solidFill>
            </a:rPr>
            <a:t>仙台</a:t>
          </a:r>
        </a:p>
        <a:p>
          <a:r>
            <a:rPr kumimoji="1" lang="ja-JP" altLang="en-US" b="1" dirty="0" smtClean="0">
              <a:solidFill>
                <a:srgbClr val="002060"/>
              </a:solidFill>
            </a:rPr>
            <a:t>カレブ</a:t>
          </a:r>
          <a:endParaRPr kumimoji="1" lang="ja-JP" altLang="en-US" b="1" dirty="0">
            <a:solidFill>
              <a:srgbClr val="002060"/>
            </a:solidFill>
          </a:endParaRPr>
        </a:p>
      </dgm:t>
    </dgm:pt>
    <dgm:pt modelId="{D3BCF6E7-FB5A-449E-B9B4-89CFF9CEB4E2}" type="parTrans" cxnId="{541565A2-4CC5-4E61-B9B8-DA9A5B2F3FE9}">
      <dgm:prSet/>
      <dgm:spPr/>
      <dgm:t>
        <a:bodyPr/>
        <a:lstStyle/>
        <a:p>
          <a:endParaRPr kumimoji="1" lang="ja-JP" altLang="en-US"/>
        </a:p>
      </dgm:t>
    </dgm:pt>
    <dgm:pt modelId="{2098ED06-D401-4DFA-9496-8D717DF9CDCD}" type="sibTrans" cxnId="{541565A2-4CC5-4E61-B9B8-DA9A5B2F3FE9}">
      <dgm:prSet/>
      <dgm:spPr/>
      <dgm:t>
        <a:bodyPr/>
        <a:lstStyle/>
        <a:p>
          <a:endParaRPr kumimoji="1" lang="ja-JP" altLang="en-US"/>
        </a:p>
      </dgm:t>
    </dgm:pt>
    <dgm:pt modelId="{F87307EA-97F8-4315-AF33-E1929F99B2EF}">
      <dgm:prSet phldrT="[テキスト]"/>
      <dgm:spPr/>
      <dgm:t>
        <a:bodyPr/>
        <a:lstStyle/>
        <a:p>
          <a:r>
            <a:rPr kumimoji="1" lang="en-US" altLang="ja-JP" b="1" dirty="0" smtClean="0">
              <a:solidFill>
                <a:srgbClr val="FFFF00"/>
              </a:solidFill>
            </a:rPr>
            <a:t>2016</a:t>
          </a:r>
          <a:r>
            <a:rPr kumimoji="1" lang="ja-JP" altLang="en-US" b="1" dirty="0" smtClean="0">
              <a:solidFill>
                <a:srgbClr val="FFFF00"/>
              </a:solidFill>
            </a:rPr>
            <a:t>年</a:t>
          </a:r>
          <a:endParaRPr kumimoji="1" lang="en-US" altLang="ja-JP" b="1" dirty="0" smtClean="0">
            <a:solidFill>
              <a:srgbClr val="FFFF00"/>
            </a:solidFill>
          </a:endParaRPr>
        </a:p>
        <a:p>
          <a:r>
            <a:rPr kumimoji="1" lang="ja-JP" altLang="en-US" b="1" dirty="0" smtClean="0">
              <a:solidFill>
                <a:srgbClr val="FFFF00"/>
              </a:solidFill>
            </a:rPr>
            <a:t>九州</a:t>
          </a:r>
        </a:p>
        <a:p>
          <a:r>
            <a:rPr kumimoji="1" lang="ja-JP" altLang="en-US" b="1" dirty="0" smtClean="0">
              <a:solidFill>
                <a:srgbClr val="FFFF00"/>
              </a:solidFill>
            </a:rPr>
            <a:t>カレブ</a:t>
          </a:r>
          <a:endParaRPr kumimoji="1" lang="ja-JP" altLang="en-US" b="1" dirty="0">
            <a:solidFill>
              <a:srgbClr val="FFFF00"/>
            </a:solidFill>
          </a:endParaRPr>
        </a:p>
      </dgm:t>
    </dgm:pt>
    <dgm:pt modelId="{A83128BA-30F4-40ED-966E-946F9316009A}" type="parTrans" cxnId="{95B969CA-5F14-4EBE-A930-DFC32CEAF2FB}">
      <dgm:prSet/>
      <dgm:spPr/>
      <dgm:t>
        <a:bodyPr/>
        <a:lstStyle/>
        <a:p>
          <a:endParaRPr kumimoji="1" lang="ja-JP" altLang="en-US"/>
        </a:p>
      </dgm:t>
    </dgm:pt>
    <dgm:pt modelId="{FCF22561-C65C-441B-91B4-09DEDB227C63}" type="sibTrans" cxnId="{95B969CA-5F14-4EBE-A930-DFC32CEAF2FB}">
      <dgm:prSet/>
      <dgm:spPr/>
      <dgm:t>
        <a:bodyPr/>
        <a:lstStyle/>
        <a:p>
          <a:endParaRPr kumimoji="1" lang="ja-JP" altLang="en-US"/>
        </a:p>
      </dgm:t>
    </dgm:pt>
    <dgm:pt modelId="{9FC0792D-72F6-4BB0-8085-4A610420A59D}" type="pres">
      <dgm:prSet presAssocID="{BEEE5446-1EE5-42A5-8141-AA8DFEEAF23D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A24432E-642A-4553-B553-099542546FA8}" type="pres">
      <dgm:prSet presAssocID="{04C16106-35D8-4C1C-883E-9455074468CD}" presName="Parent" presStyleLbl="node0" presStyleIdx="0" presStyleCnt="1" custScaleX="60945" custScaleY="57969" custLinFactNeighborX="18611" custLinFactNeighborY="16104">
        <dgm:presLayoutVars>
          <dgm:chMax val="5"/>
          <dgm:chPref val="5"/>
        </dgm:presLayoutVars>
      </dgm:prSet>
      <dgm:spPr/>
      <dgm:t>
        <a:bodyPr/>
        <a:lstStyle/>
        <a:p>
          <a:endParaRPr kumimoji="1" lang="ja-JP" altLang="en-US"/>
        </a:p>
      </dgm:t>
    </dgm:pt>
    <dgm:pt modelId="{6A34C0E5-D393-4189-8E6E-0E16F52187DE}" type="pres">
      <dgm:prSet presAssocID="{04C16106-35D8-4C1C-883E-9455074468CD}" presName="Accent1" presStyleLbl="node1" presStyleIdx="0" presStyleCnt="17" custLinFactX="101463" custLinFactY="400000" custLinFactNeighborX="200000" custLinFactNeighborY="476510"/>
      <dgm:spPr/>
    </dgm:pt>
    <dgm:pt modelId="{CB7EF724-D607-463D-B683-8509D3EF3865}" type="pres">
      <dgm:prSet presAssocID="{04C16106-35D8-4C1C-883E-9455074468CD}" presName="Accent2" presStyleLbl="node1" presStyleIdx="1" presStyleCnt="17" custLinFactX="800000" custLinFactNeighborX="842986" custLinFactNeighborY="-89183"/>
      <dgm:spPr/>
    </dgm:pt>
    <dgm:pt modelId="{404631DD-2A51-48DA-A501-0FE1C43A2C02}" type="pres">
      <dgm:prSet presAssocID="{04C16106-35D8-4C1C-883E-9455074468CD}" presName="Accent3" presStyleLbl="node1" presStyleIdx="2" presStyleCnt="17" custLinFactY="-51874" custLinFactNeighborX="-34139" custLinFactNeighborY="-100000"/>
      <dgm:spPr/>
    </dgm:pt>
    <dgm:pt modelId="{791E3D8E-3644-452B-ACD4-01EAD6AD8990}" type="pres">
      <dgm:prSet presAssocID="{04C16106-35D8-4C1C-883E-9455074468CD}" presName="Accent4" presStyleLbl="node1" presStyleIdx="3" presStyleCnt="17" custLinFactX="-245461" custLinFactY="-2074" custLinFactNeighborX="-300000" custLinFactNeighborY="-100000"/>
      <dgm:spPr/>
    </dgm:pt>
    <dgm:pt modelId="{CF267C59-2E0E-4814-8848-96FEE3FF83A3}" type="pres">
      <dgm:prSet presAssocID="{04C16106-35D8-4C1C-883E-9455074468CD}" presName="Accent5" presStyleLbl="node1" presStyleIdx="4" presStyleCnt="17" custLinFactX="-400000" custLinFactY="12386" custLinFactNeighborX="-488893" custLinFactNeighborY="100000"/>
      <dgm:spPr/>
    </dgm:pt>
    <dgm:pt modelId="{040DD375-25BE-4977-B85F-A07109F4BD00}" type="pres">
      <dgm:prSet presAssocID="{04C16106-35D8-4C1C-883E-9455074468CD}" presName="Accent6" presStyleLbl="node1" presStyleIdx="5" presStyleCnt="17"/>
      <dgm:spPr/>
    </dgm:pt>
    <dgm:pt modelId="{9EA2F48C-86AF-499F-B557-F5A97FD51240}" type="pres">
      <dgm:prSet presAssocID="{D0E3894D-237C-4DD3-9A1D-3A8B59B0C24B}" presName="Child1" presStyleLbl="node1" presStyleIdx="6" presStyleCnt="17" custScaleX="137693" custScaleY="134193" custLinFactNeighborX="1974" custLinFactNeighborY="39752">
        <dgm:presLayoutVars>
          <dgm:chMax val="0"/>
          <dgm:chPref val="0"/>
        </dgm:presLayoutVars>
      </dgm:prSet>
      <dgm:spPr/>
      <dgm:t>
        <a:bodyPr/>
        <a:lstStyle/>
        <a:p>
          <a:endParaRPr kumimoji="1" lang="ja-JP" altLang="en-US"/>
        </a:p>
      </dgm:t>
    </dgm:pt>
    <dgm:pt modelId="{42B61359-1930-4EA8-A5F8-43922D28D63B}" type="pres">
      <dgm:prSet presAssocID="{D0E3894D-237C-4DD3-9A1D-3A8B59B0C24B}" presName="Accent7" presStyleCnt="0"/>
      <dgm:spPr/>
    </dgm:pt>
    <dgm:pt modelId="{F5937926-09BF-4A4F-8D24-B488DF323E8E}" type="pres">
      <dgm:prSet presAssocID="{D0E3894D-237C-4DD3-9A1D-3A8B59B0C24B}" presName="AccentHold1" presStyleLbl="node1" presStyleIdx="7" presStyleCnt="17" custLinFactY="30808" custLinFactNeighborX="-71578" custLinFactNeighborY="100000"/>
      <dgm:spPr/>
    </dgm:pt>
    <dgm:pt modelId="{468FD674-C0EF-450B-BA80-65D7F4E73168}" type="pres">
      <dgm:prSet presAssocID="{D0E3894D-237C-4DD3-9A1D-3A8B59B0C24B}" presName="Accent8" presStyleCnt="0"/>
      <dgm:spPr/>
    </dgm:pt>
    <dgm:pt modelId="{CF668C75-2BB3-4970-A420-9F6F2E7D0130}" type="pres">
      <dgm:prSet presAssocID="{D0E3894D-237C-4DD3-9A1D-3A8B59B0C24B}" presName="AccentHold2" presStyleLbl="node1" presStyleIdx="8" presStyleCnt="17" custLinFactNeighborX="-34024" custLinFactNeighborY="29909"/>
      <dgm:spPr/>
    </dgm:pt>
    <dgm:pt modelId="{8F0B92DD-FF55-4735-8B23-D6BA18489887}" type="pres">
      <dgm:prSet presAssocID="{F38EC938-270F-4176-A3DF-CD3497F527DE}" presName="Child2" presStyleLbl="node1" presStyleIdx="9" presStyleCnt="17" custLinFactNeighborX="353" custLinFactNeighborY="813">
        <dgm:presLayoutVars>
          <dgm:chMax val="0"/>
          <dgm:chPref val="0"/>
        </dgm:presLayoutVars>
      </dgm:prSet>
      <dgm:spPr/>
      <dgm:t>
        <a:bodyPr/>
        <a:lstStyle/>
        <a:p>
          <a:endParaRPr kumimoji="1" lang="ja-JP" altLang="en-US"/>
        </a:p>
      </dgm:t>
    </dgm:pt>
    <dgm:pt modelId="{40DBBE2A-FC6F-4C0A-ACD9-3C539B65E5DC}" type="pres">
      <dgm:prSet presAssocID="{F38EC938-270F-4176-A3DF-CD3497F527DE}" presName="Accent9" presStyleCnt="0"/>
      <dgm:spPr/>
    </dgm:pt>
    <dgm:pt modelId="{C5154031-A213-42DF-ACCC-F26648884DDA}" type="pres">
      <dgm:prSet presAssocID="{F38EC938-270F-4176-A3DF-CD3497F527DE}" presName="AccentHold1" presStyleLbl="node1" presStyleIdx="10" presStyleCnt="17" custLinFactY="-65234" custLinFactNeighborX="25092" custLinFactNeighborY="-100000"/>
      <dgm:spPr/>
    </dgm:pt>
    <dgm:pt modelId="{B097A5A8-3092-466A-AADD-C756C7E1A0FB}" type="pres">
      <dgm:prSet presAssocID="{F38EC938-270F-4176-A3DF-CD3497F527DE}" presName="Accent10" presStyleCnt="0"/>
      <dgm:spPr/>
    </dgm:pt>
    <dgm:pt modelId="{D932E9AF-A1A8-414F-A890-FAB9F2334F7B}" type="pres">
      <dgm:prSet presAssocID="{F38EC938-270F-4176-A3DF-CD3497F527DE}" presName="AccentHold2" presStyleLbl="node1" presStyleIdx="11" presStyleCnt="17" custLinFactX="-80445" custLinFactY="-164440" custLinFactNeighborX="-100000" custLinFactNeighborY="-200000"/>
      <dgm:spPr/>
    </dgm:pt>
    <dgm:pt modelId="{B083B14C-2C04-4E4F-9A4C-24A7A99C4BE2}" type="pres">
      <dgm:prSet presAssocID="{F38EC938-270F-4176-A3DF-CD3497F527DE}" presName="Accent11" presStyleCnt="0"/>
      <dgm:spPr/>
    </dgm:pt>
    <dgm:pt modelId="{4E20C7B7-D3C5-4D02-8B42-5B58860C20BD}" type="pres">
      <dgm:prSet presAssocID="{F38EC938-270F-4176-A3DF-CD3497F527DE}" presName="AccentHold3" presStyleLbl="node1" presStyleIdx="12" presStyleCnt="17"/>
      <dgm:spPr/>
    </dgm:pt>
    <dgm:pt modelId="{4F49B9C9-FD42-4766-8EF1-68806C47DAEF}" type="pres">
      <dgm:prSet presAssocID="{F87307EA-97F8-4315-AF33-E1929F99B2EF}" presName="Child3" presStyleLbl="node1" presStyleIdx="13" presStyleCnt="17" custLinFactX="-100000" custLinFactNeighborX="-182008" custLinFactNeighborY="72248">
        <dgm:presLayoutVars>
          <dgm:chMax val="0"/>
          <dgm:chPref val="0"/>
        </dgm:presLayoutVars>
      </dgm:prSet>
      <dgm:spPr/>
      <dgm:t>
        <a:bodyPr/>
        <a:lstStyle/>
        <a:p>
          <a:endParaRPr kumimoji="1" lang="ja-JP" altLang="en-US"/>
        </a:p>
      </dgm:t>
    </dgm:pt>
    <dgm:pt modelId="{9DE3F662-55B4-4FEE-B7EB-F21616169F92}" type="pres">
      <dgm:prSet presAssocID="{F87307EA-97F8-4315-AF33-E1929F99B2EF}" presName="Accent12" presStyleCnt="0"/>
      <dgm:spPr/>
    </dgm:pt>
    <dgm:pt modelId="{4C86AE62-D333-4086-B869-A0BF7484A8ED}" type="pres">
      <dgm:prSet presAssocID="{F87307EA-97F8-4315-AF33-E1929F99B2EF}" presName="AccentHold1" presStyleLbl="node1" presStyleIdx="14" presStyleCnt="17" custLinFactX="200000" custLinFactY="-252898" custLinFactNeighborX="225481" custLinFactNeighborY="-300000"/>
      <dgm:spPr/>
    </dgm:pt>
    <dgm:pt modelId="{FAEB518C-5C38-4D13-800B-B434E1B90C6F}" type="pres">
      <dgm:prSet presAssocID="{63734C6E-0B08-4721-8C09-1AD453EAE54A}" presName="Child4" presStyleLbl="node1" presStyleIdx="15" presStyleCnt="17" custLinFactX="100000" custLinFactY="-40873" custLinFactNeighborX="178437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kumimoji="1" lang="ja-JP" altLang="en-US"/>
        </a:p>
      </dgm:t>
    </dgm:pt>
    <dgm:pt modelId="{01D13D2F-3CFE-4B79-83C2-B52B3936D979}" type="pres">
      <dgm:prSet presAssocID="{63734C6E-0B08-4721-8C09-1AD453EAE54A}" presName="Accent13" presStyleCnt="0"/>
      <dgm:spPr/>
    </dgm:pt>
    <dgm:pt modelId="{4572389E-70C0-4159-B237-489A347A0662}" type="pres">
      <dgm:prSet presAssocID="{63734C6E-0B08-4721-8C09-1AD453EAE54A}" presName="AccentHold1" presStyleLbl="node1" presStyleIdx="16" presStyleCnt="17" custLinFactX="544361" custLinFactY="-59161" custLinFactNeighborX="600000" custLinFactNeighborY="-100000"/>
      <dgm:spPr/>
    </dgm:pt>
  </dgm:ptLst>
  <dgm:cxnLst>
    <dgm:cxn modelId="{053A8C04-0F1B-4D74-A52E-D22AAFD26C15}" type="presOf" srcId="{63734C6E-0B08-4721-8C09-1AD453EAE54A}" destId="{FAEB518C-5C38-4D13-800B-B434E1B90C6F}" srcOrd="0" destOrd="0" presId="urn:microsoft.com/office/officeart/2009/3/layout/CircleRelationship"/>
    <dgm:cxn modelId="{0BCF34E8-DC6B-4091-8B05-CD4497CA49BA}" srcId="{04C16106-35D8-4C1C-883E-9455074468CD}" destId="{F38EC938-270F-4176-A3DF-CD3497F527DE}" srcOrd="1" destOrd="0" parTransId="{F4C4E7E9-37D2-4F29-9873-C238F5CEFC12}" sibTransId="{F2BFBBB3-C2D7-49FE-8772-6D444C61073F}"/>
    <dgm:cxn modelId="{95B969CA-5F14-4EBE-A930-DFC32CEAF2FB}" srcId="{04C16106-35D8-4C1C-883E-9455074468CD}" destId="{F87307EA-97F8-4315-AF33-E1929F99B2EF}" srcOrd="2" destOrd="0" parTransId="{A83128BA-30F4-40ED-966E-946F9316009A}" sibTransId="{FCF22561-C65C-441B-91B4-09DEDB227C63}"/>
    <dgm:cxn modelId="{541565A2-4CC5-4E61-B9B8-DA9A5B2F3FE9}" srcId="{04C16106-35D8-4C1C-883E-9455074468CD}" destId="{63734C6E-0B08-4721-8C09-1AD453EAE54A}" srcOrd="3" destOrd="0" parTransId="{D3BCF6E7-FB5A-449E-B9B4-89CFF9CEB4E2}" sibTransId="{2098ED06-D401-4DFA-9496-8D717DF9CDCD}"/>
    <dgm:cxn modelId="{E66CE92F-64BE-4218-84F5-C4EFEC274F2F}" type="presOf" srcId="{F38EC938-270F-4176-A3DF-CD3497F527DE}" destId="{8F0B92DD-FF55-4735-8B23-D6BA18489887}" srcOrd="0" destOrd="0" presId="urn:microsoft.com/office/officeart/2009/3/layout/CircleRelationship"/>
    <dgm:cxn modelId="{180DA18E-490D-4C9C-83E0-9A383B9AB06C}" type="presOf" srcId="{F87307EA-97F8-4315-AF33-E1929F99B2EF}" destId="{4F49B9C9-FD42-4766-8EF1-68806C47DAEF}" srcOrd="0" destOrd="0" presId="urn:microsoft.com/office/officeart/2009/3/layout/CircleRelationship"/>
    <dgm:cxn modelId="{CE452D18-5811-41A0-B374-41F3EF431382}" type="presOf" srcId="{04C16106-35D8-4C1C-883E-9455074468CD}" destId="{0A24432E-642A-4553-B553-099542546FA8}" srcOrd="0" destOrd="0" presId="urn:microsoft.com/office/officeart/2009/3/layout/CircleRelationship"/>
    <dgm:cxn modelId="{22595C26-114C-4204-AD8F-11F419377787}" type="presOf" srcId="{BEEE5446-1EE5-42A5-8141-AA8DFEEAF23D}" destId="{9FC0792D-72F6-4BB0-8085-4A610420A59D}" srcOrd="0" destOrd="0" presId="urn:microsoft.com/office/officeart/2009/3/layout/CircleRelationship"/>
    <dgm:cxn modelId="{A2C842B6-2948-4B41-A194-7E783B54585C}" srcId="{BEEE5446-1EE5-42A5-8141-AA8DFEEAF23D}" destId="{04C16106-35D8-4C1C-883E-9455074468CD}" srcOrd="0" destOrd="0" parTransId="{C705FB73-D713-49A0-9E10-3C072722FF11}" sibTransId="{1DA78C3A-0A4A-4F61-BE79-96461F259816}"/>
    <dgm:cxn modelId="{31DD6E68-973E-48A2-B2D1-16230D8400C9}" type="presOf" srcId="{D0E3894D-237C-4DD3-9A1D-3A8B59B0C24B}" destId="{9EA2F48C-86AF-499F-B557-F5A97FD51240}" srcOrd="0" destOrd="0" presId="urn:microsoft.com/office/officeart/2009/3/layout/CircleRelationship"/>
    <dgm:cxn modelId="{AC874F2C-7CC9-479C-AF3E-335EB9629EAD}" srcId="{04C16106-35D8-4C1C-883E-9455074468CD}" destId="{D0E3894D-237C-4DD3-9A1D-3A8B59B0C24B}" srcOrd="0" destOrd="0" parTransId="{FA26A256-B88E-40E9-88EE-DAF253E6B4BD}" sibTransId="{D5371532-72C9-433B-8B5C-B3C589DD1AA6}"/>
    <dgm:cxn modelId="{514D3DB9-CF3E-4DD7-A6BF-53B3C4DD4B66}" type="presParOf" srcId="{9FC0792D-72F6-4BB0-8085-4A610420A59D}" destId="{0A24432E-642A-4553-B553-099542546FA8}" srcOrd="0" destOrd="0" presId="urn:microsoft.com/office/officeart/2009/3/layout/CircleRelationship"/>
    <dgm:cxn modelId="{5934061B-4557-4C6F-A0DF-C9902C03683E}" type="presParOf" srcId="{9FC0792D-72F6-4BB0-8085-4A610420A59D}" destId="{6A34C0E5-D393-4189-8E6E-0E16F52187DE}" srcOrd="1" destOrd="0" presId="urn:microsoft.com/office/officeart/2009/3/layout/CircleRelationship"/>
    <dgm:cxn modelId="{B18CB14A-EDF0-44E7-BDD9-F7475E8AAA8D}" type="presParOf" srcId="{9FC0792D-72F6-4BB0-8085-4A610420A59D}" destId="{CB7EF724-D607-463D-B683-8509D3EF3865}" srcOrd="2" destOrd="0" presId="urn:microsoft.com/office/officeart/2009/3/layout/CircleRelationship"/>
    <dgm:cxn modelId="{97525D81-8E55-4F13-BE40-38C641459304}" type="presParOf" srcId="{9FC0792D-72F6-4BB0-8085-4A610420A59D}" destId="{404631DD-2A51-48DA-A501-0FE1C43A2C02}" srcOrd="3" destOrd="0" presId="urn:microsoft.com/office/officeart/2009/3/layout/CircleRelationship"/>
    <dgm:cxn modelId="{937E98F8-63B0-4D24-8418-85786992588D}" type="presParOf" srcId="{9FC0792D-72F6-4BB0-8085-4A610420A59D}" destId="{791E3D8E-3644-452B-ACD4-01EAD6AD8990}" srcOrd="4" destOrd="0" presId="urn:microsoft.com/office/officeart/2009/3/layout/CircleRelationship"/>
    <dgm:cxn modelId="{3B546B95-A886-4E32-A1C7-3738AF0D7C87}" type="presParOf" srcId="{9FC0792D-72F6-4BB0-8085-4A610420A59D}" destId="{CF267C59-2E0E-4814-8848-96FEE3FF83A3}" srcOrd="5" destOrd="0" presId="urn:microsoft.com/office/officeart/2009/3/layout/CircleRelationship"/>
    <dgm:cxn modelId="{093EB95E-1364-45B3-AA03-12EA92CD701E}" type="presParOf" srcId="{9FC0792D-72F6-4BB0-8085-4A610420A59D}" destId="{040DD375-25BE-4977-B85F-A07109F4BD00}" srcOrd="6" destOrd="0" presId="urn:microsoft.com/office/officeart/2009/3/layout/CircleRelationship"/>
    <dgm:cxn modelId="{E44A1586-7DA9-4257-906A-0ACFD8D5AF21}" type="presParOf" srcId="{9FC0792D-72F6-4BB0-8085-4A610420A59D}" destId="{9EA2F48C-86AF-499F-B557-F5A97FD51240}" srcOrd="7" destOrd="0" presId="urn:microsoft.com/office/officeart/2009/3/layout/CircleRelationship"/>
    <dgm:cxn modelId="{06657BD4-1519-4154-8C66-29A7F620244C}" type="presParOf" srcId="{9FC0792D-72F6-4BB0-8085-4A610420A59D}" destId="{42B61359-1930-4EA8-A5F8-43922D28D63B}" srcOrd="8" destOrd="0" presId="urn:microsoft.com/office/officeart/2009/3/layout/CircleRelationship"/>
    <dgm:cxn modelId="{2427BC54-35A8-4955-B355-FD8D45C82CAD}" type="presParOf" srcId="{42B61359-1930-4EA8-A5F8-43922D28D63B}" destId="{F5937926-09BF-4A4F-8D24-B488DF323E8E}" srcOrd="0" destOrd="0" presId="urn:microsoft.com/office/officeart/2009/3/layout/CircleRelationship"/>
    <dgm:cxn modelId="{00710085-6583-4E70-A264-4FD6459BB705}" type="presParOf" srcId="{9FC0792D-72F6-4BB0-8085-4A610420A59D}" destId="{468FD674-C0EF-450B-BA80-65D7F4E73168}" srcOrd="9" destOrd="0" presId="urn:microsoft.com/office/officeart/2009/3/layout/CircleRelationship"/>
    <dgm:cxn modelId="{D42336F7-432C-4BA6-B3CF-7D9F186FADBA}" type="presParOf" srcId="{468FD674-C0EF-450B-BA80-65D7F4E73168}" destId="{CF668C75-2BB3-4970-A420-9F6F2E7D0130}" srcOrd="0" destOrd="0" presId="urn:microsoft.com/office/officeart/2009/3/layout/CircleRelationship"/>
    <dgm:cxn modelId="{C6A57DB2-06AF-45F4-B6C2-184DE44209C2}" type="presParOf" srcId="{9FC0792D-72F6-4BB0-8085-4A610420A59D}" destId="{8F0B92DD-FF55-4735-8B23-D6BA18489887}" srcOrd="10" destOrd="0" presId="urn:microsoft.com/office/officeart/2009/3/layout/CircleRelationship"/>
    <dgm:cxn modelId="{E1566E17-5489-4102-8733-9415CC9C55AF}" type="presParOf" srcId="{9FC0792D-72F6-4BB0-8085-4A610420A59D}" destId="{40DBBE2A-FC6F-4C0A-ACD9-3C539B65E5DC}" srcOrd="11" destOrd="0" presId="urn:microsoft.com/office/officeart/2009/3/layout/CircleRelationship"/>
    <dgm:cxn modelId="{97E89B70-8F4C-4A18-B93E-5DB617643E22}" type="presParOf" srcId="{40DBBE2A-FC6F-4C0A-ACD9-3C539B65E5DC}" destId="{C5154031-A213-42DF-ACCC-F26648884DDA}" srcOrd="0" destOrd="0" presId="urn:microsoft.com/office/officeart/2009/3/layout/CircleRelationship"/>
    <dgm:cxn modelId="{2345531F-1B03-4E92-B6EB-391ACEC774BB}" type="presParOf" srcId="{9FC0792D-72F6-4BB0-8085-4A610420A59D}" destId="{B097A5A8-3092-466A-AADD-C756C7E1A0FB}" srcOrd="12" destOrd="0" presId="urn:microsoft.com/office/officeart/2009/3/layout/CircleRelationship"/>
    <dgm:cxn modelId="{353EBE0F-BA5F-4E94-B249-BC6BD0C41772}" type="presParOf" srcId="{B097A5A8-3092-466A-AADD-C756C7E1A0FB}" destId="{D932E9AF-A1A8-414F-A890-FAB9F2334F7B}" srcOrd="0" destOrd="0" presId="urn:microsoft.com/office/officeart/2009/3/layout/CircleRelationship"/>
    <dgm:cxn modelId="{2C5E321D-BC77-49D8-8780-0C960E6E04EF}" type="presParOf" srcId="{9FC0792D-72F6-4BB0-8085-4A610420A59D}" destId="{B083B14C-2C04-4E4F-9A4C-24A7A99C4BE2}" srcOrd="13" destOrd="0" presId="urn:microsoft.com/office/officeart/2009/3/layout/CircleRelationship"/>
    <dgm:cxn modelId="{EBA2B030-99BB-435B-8553-E30CD927FE9C}" type="presParOf" srcId="{B083B14C-2C04-4E4F-9A4C-24A7A99C4BE2}" destId="{4E20C7B7-D3C5-4D02-8B42-5B58860C20BD}" srcOrd="0" destOrd="0" presId="urn:microsoft.com/office/officeart/2009/3/layout/CircleRelationship"/>
    <dgm:cxn modelId="{7A053714-ED73-438B-BF90-46F429242C08}" type="presParOf" srcId="{9FC0792D-72F6-4BB0-8085-4A610420A59D}" destId="{4F49B9C9-FD42-4766-8EF1-68806C47DAEF}" srcOrd="14" destOrd="0" presId="urn:microsoft.com/office/officeart/2009/3/layout/CircleRelationship"/>
    <dgm:cxn modelId="{F1E2D97E-8172-41FC-8AA7-10F416AA2621}" type="presParOf" srcId="{9FC0792D-72F6-4BB0-8085-4A610420A59D}" destId="{9DE3F662-55B4-4FEE-B7EB-F21616169F92}" srcOrd="15" destOrd="0" presId="urn:microsoft.com/office/officeart/2009/3/layout/CircleRelationship"/>
    <dgm:cxn modelId="{94A7007D-B63F-4CFE-A6C2-52ED473235AE}" type="presParOf" srcId="{9DE3F662-55B4-4FEE-B7EB-F21616169F92}" destId="{4C86AE62-D333-4086-B869-A0BF7484A8ED}" srcOrd="0" destOrd="0" presId="urn:microsoft.com/office/officeart/2009/3/layout/CircleRelationship"/>
    <dgm:cxn modelId="{6C60DDBA-7B6B-44E5-ABBD-6958A51E2C05}" type="presParOf" srcId="{9FC0792D-72F6-4BB0-8085-4A610420A59D}" destId="{FAEB518C-5C38-4D13-800B-B434E1B90C6F}" srcOrd="16" destOrd="0" presId="urn:microsoft.com/office/officeart/2009/3/layout/CircleRelationship"/>
    <dgm:cxn modelId="{B47918C1-292F-4DD3-A174-C76455342FDB}" type="presParOf" srcId="{9FC0792D-72F6-4BB0-8085-4A610420A59D}" destId="{01D13D2F-3CFE-4B79-83C2-B52B3936D979}" srcOrd="17" destOrd="0" presId="urn:microsoft.com/office/officeart/2009/3/layout/CircleRelationship"/>
    <dgm:cxn modelId="{0DC0F4F6-02B3-49BA-B165-DDAA9A82AB48}" type="presParOf" srcId="{01D13D2F-3CFE-4B79-83C2-B52B3936D979}" destId="{4572389E-70C0-4159-B237-489A347A0662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4432E-642A-4553-B553-099542546FA8}">
      <dsp:nvSpPr>
        <dsp:cNvPr id="0" name=""/>
        <dsp:cNvSpPr/>
      </dsp:nvSpPr>
      <dsp:spPr>
        <a:xfrm>
          <a:off x="3096354" y="1368153"/>
          <a:ext cx="2000200" cy="1902631"/>
        </a:xfrm>
        <a:prstGeom prst="ellipse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b="1" kern="1200" dirty="0" smtClean="0">
              <a:solidFill>
                <a:schemeClr val="tx1"/>
              </a:solidFill>
            </a:rPr>
            <a:t>2007</a:t>
          </a:r>
          <a:r>
            <a:rPr kumimoji="1" lang="ja-JP" altLang="en-US" sz="1400" b="1" kern="1200" dirty="0" smtClean="0">
              <a:solidFill>
                <a:schemeClr val="tx1"/>
              </a:solidFill>
            </a:rPr>
            <a:t>年</a:t>
          </a:r>
          <a:endParaRPr kumimoji="1" lang="en-US" altLang="ja-JP" sz="1400" b="1" kern="1200" dirty="0" smtClean="0">
            <a:solidFill>
              <a:schemeClr val="tx1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600" b="1" kern="1200" dirty="0" smtClean="0">
              <a:solidFill>
                <a:schemeClr val="tx1"/>
              </a:solidFill>
            </a:rPr>
            <a:t>宇都宮カレブ</a:t>
          </a:r>
          <a:endParaRPr kumimoji="1" lang="ja-JP" altLang="en-US" sz="1600" b="1" kern="1200" dirty="0">
            <a:solidFill>
              <a:schemeClr val="tx1"/>
            </a:solidFill>
          </a:endParaRPr>
        </a:p>
      </dsp:txBody>
      <dsp:txXfrm>
        <a:off x="3389277" y="1646787"/>
        <a:ext cx="1414354" cy="1345363"/>
      </dsp:txXfrm>
    </dsp:sp>
    <dsp:sp modelId="{6A34C0E5-D393-4189-8E6E-0E16F52187DE}">
      <dsp:nvSpPr>
        <dsp:cNvPr id="0" name=""/>
        <dsp:cNvSpPr/>
      </dsp:nvSpPr>
      <dsp:spPr>
        <a:xfrm>
          <a:off x="4817576" y="3201734"/>
          <a:ext cx="364888" cy="365282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EF724-D607-463D-B683-8509D3EF3865}">
      <dsp:nvSpPr>
        <dsp:cNvPr id="0" name=""/>
        <dsp:cNvSpPr/>
      </dsp:nvSpPr>
      <dsp:spPr>
        <a:xfrm>
          <a:off x="7200799" y="2952328"/>
          <a:ext cx="264577" cy="264413"/>
        </a:xfrm>
        <a:prstGeom prst="ellipse">
          <a:avLst/>
        </a:prstGeom>
        <a:solidFill>
          <a:schemeClr val="accent1">
            <a:shade val="50000"/>
            <a:hueOff val="-64778"/>
            <a:satOff val="1177"/>
            <a:lumOff val="51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631DD-2A51-48DA-A501-0FE1C43A2C02}">
      <dsp:nvSpPr>
        <dsp:cNvPr id="0" name=""/>
        <dsp:cNvSpPr/>
      </dsp:nvSpPr>
      <dsp:spPr>
        <a:xfrm>
          <a:off x="5247703" y="1080119"/>
          <a:ext cx="264577" cy="264413"/>
        </a:xfrm>
        <a:prstGeom prst="ellipse">
          <a:avLst/>
        </a:prstGeom>
        <a:solidFill>
          <a:schemeClr val="accent1">
            <a:shade val="50000"/>
            <a:hueOff val="-129555"/>
            <a:satOff val="2354"/>
            <a:lumOff val="102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E3D8E-3644-452B-ACD4-01EAD6AD8990}">
      <dsp:nvSpPr>
        <dsp:cNvPr id="0" name=""/>
        <dsp:cNvSpPr/>
      </dsp:nvSpPr>
      <dsp:spPr>
        <a:xfrm>
          <a:off x="2083385" y="3096343"/>
          <a:ext cx="364888" cy="365282"/>
        </a:xfrm>
        <a:prstGeom prst="ellipse">
          <a:avLst/>
        </a:prstGeom>
        <a:solidFill>
          <a:schemeClr val="accent1">
            <a:shade val="50000"/>
            <a:hueOff val="-194333"/>
            <a:satOff val="3531"/>
            <a:lumOff val="153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67C59-2E0E-4814-8848-96FEE3FF83A3}">
      <dsp:nvSpPr>
        <dsp:cNvPr id="0" name=""/>
        <dsp:cNvSpPr/>
      </dsp:nvSpPr>
      <dsp:spPr>
        <a:xfrm>
          <a:off x="576065" y="815707"/>
          <a:ext cx="264577" cy="264413"/>
        </a:xfrm>
        <a:prstGeom prst="ellipse">
          <a:avLst/>
        </a:prstGeom>
        <a:solidFill>
          <a:schemeClr val="accent1">
            <a:shade val="50000"/>
            <a:hueOff val="-259111"/>
            <a:satOff val="4708"/>
            <a:lumOff val="204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DD375-25BE-4977-B85F-A07109F4BD00}">
      <dsp:nvSpPr>
        <dsp:cNvPr id="0" name=""/>
        <dsp:cNvSpPr/>
      </dsp:nvSpPr>
      <dsp:spPr>
        <a:xfrm>
          <a:off x="2095098" y="2032555"/>
          <a:ext cx="264577" cy="264413"/>
        </a:xfrm>
        <a:prstGeom prst="ellipse">
          <a:avLst/>
        </a:prstGeom>
        <a:solidFill>
          <a:schemeClr val="accent1">
            <a:shade val="50000"/>
            <a:hueOff val="-323888"/>
            <a:satOff val="5885"/>
            <a:lumOff val="255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2F48C-86AF-499F-B557-F5A97FD51240}">
      <dsp:nvSpPr>
        <dsp:cNvPr id="0" name=""/>
        <dsp:cNvSpPr/>
      </dsp:nvSpPr>
      <dsp:spPr>
        <a:xfrm>
          <a:off x="593526" y="1044120"/>
          <a:ext cx="1837283" cy="1790548"/>
        </a:xfrm>
        <a:prstGeom prst="ellipse">
          <a:avLst/>
        </a:prstGeom>
        <a:solidFill>
          <a:schemeClr val="accent1">
            <a:shade val="50000"/>
            <a:hueOff val="-388666"/>
            <a:satOff val="7062"/>
            <a:lumOff val="30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b="0" kern="1200" dirty="0" smtClean="0">
              <a:solidFill>
                <a:srgbClr val="08950B"/>
              </a:solidFill>
              <a:latin typeface="+mn-ea"/>
              <a:ea typeface="+mn-ea"/>
            </a:rPr>
            <a:t>2010</a:t>
          </a:r>
          <a:r>
            <a:rPr kumimoji="1" lang="ja-JP" altLang="en-US" sz="1400" b="0" kern="1200" dirty="0" smtClean="0">
              <a:solidFill>
                <a:srgbClr val="08950B"/>
              </a:solidFill>
              <a:latin typeface="+mn-ea"/>
              <a:ea typeface="+mn-ea"/>
            </a:rPr>
            <a:t>年</a:t>
          </a:r>
          <a:endParaRPr kumimoji="1" lang="en-US" altLang="ja-JP" sz="1400" b="0" kern="1200" dirty="0" smtClean="0">
            <a:solidFill>
              <a:srgbClr val="08950B"/>
            </a:solidFill>
            <a:latin typeface="+mn-ea"/>
            <a:ea typeface="+mn-ea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400" kern="1200" dirty="0" smtClean="0">
              <a:solidFill>
                <a:srgbClr val="08950B"/>
              </a:solidFill>
              <a:latin typeface="+mn-ea"/>
              <a:ea typeface="+mn-ea"/>
            </a:rPr>
            <a:t>宇大カレブ</a:t>
          </a:r>
          <a:endParaRPr kumimoji="1" lang="en-US" altLang="ja-JP" sz="1400" kern="1200" dirty="0" smtClean="0">
            <a:solidFill>
              <a:srgbClr val="08950B"/>
            </a:solidFill>
            <a:latin typeface="+mn-ea"/>
            <a:ea typeface="+mn-ea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en-US" altLang="ja-JP" sz="1400" kern="1200" dirty="0" smtClean="0">
            <a:latin typeface="+mn-ea"/>
            <a:ea typeface="+mn-ea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kern="1200" dirty="0" smtClean="0">
              <a:solidFill>
                <a:srgbClr val="08950B"/>
              </a:solidFill>
              <a:latin typeface="+mn-ea"/>
              <a:ea typeface="+mn-ea"/>
            </a:rPr>
            <a:t>2015</a:t>
          </a:r>
          <a:r>
            <a:rPr kumimoji="1" lang="ja-JP" altLang="en-US" sz="1400" kern="1200" dirty="0" smtClean="0">
              <a:solidFill>
                <a:srgbClr val="08950B"/>
              </a:solidFill>
              <a:latin typeface="+mn-ea"/>
              <a:ea typeface="+mn-ea"/>
            </a:rPr>
            <a:t>年</a:t>
          </a:r>
          <a:endParaRPr kumimoji="1" lang="en-US" altLang="ja-JP" sz="1400" kern="1200" dirty="0" smtClean="0">
            <a:solidFill>
              <a:srgbClr val="08950B"/>
            </a:solidFill>
            <a:latin typeface="+mn-ea"/>
            <a:ea typeface="+mn-ea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400" kern="1200" dirty="0" smtClean="0">
              <a:solidFill>
                <a:srgbClr val="08950B"/>
              </a:solidFill>
              <a:latin typeface="+mn-ea"/>
              <a:ea typeface="+mn-ea"/>
            </a:rPr>
            <a:t>リニューアル　カレブ</a:t>
          </a:r>
          <a:endParaRPr kumimoji="1" lang="ja-JP" altLang="en-US" sz="1400" kern="1200" dirty="0">
            <a:solidFill>
              <a:srgbClr val="08950B"/>
            </a:solidFill>
            <a:latin typeface="+mn-ea"/>
            <a:ea typeface="+mn-ea"/>
          </a:endParaRPr>
        </a:p>
      </dsp:txBody>
      <dsp:txXfrm>
        <a:off x="862590" y="1306340"/>
        <a:ext cx="1299155" cy="1266108"/>
      </dsp:txXfrm>
    </dsp:sp>
    <dsp:sp modelId="{F5937926-09BF-4A4F-8D24-B488DF323E8E}">
      <dsp:nvSpPr>
        <dsp:cNvPr id="0" name=""/>
        <dsp:cNvSpPr/>
      </dsp:nvSpPr>
      <dsp:spPr>
        <a:xfrm>
          <a:off x="3087465" y="1008114"/>
          <a:ext cx="364888" cy="365282"/>
        </a:xfrm>
        <a:prstGeom prst="ellipse">
          <a:avLst/>
        </a:prstGeom>
        <a:solidFill>
          <a:schemeClr val="accent1">
            <a:shade val="50000"/>
            <a:hueOff val="-453444"/>
            <a:satOff val="8239"/>
            <a:lumOff val="357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68C75-2BB3-4970-A420-9F6F2E7D0130}">
      <dsp:nvSpPr>
        <dsp:cNvPr id="0" name=""/>
        <dsp:cNvSpPr/>
      </dsp:nvSpPr>
      <dsp:spPr>
        <a:xfrm>
          <a:off x="720078" y="2664294"/>
          <a:ext cx="659761" cy="660054"/>
        </a:xfrm>
        <a:prstGeom prst="ellipse">
          <a:avLst/>
        </a:prstGeom>
        <a:solidFill>
          <a:schemeClr val="accent1">
            <a:shade val="50000"/>
            <a:hueOff val="-518221"/>
            <a:satOff val="9416"/>
            <a:lumOff val="408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0B92DD-FF55-4735-8B23-D6BA18489887}">
      <dsp:nvSpPr>
        <dsp:cNvPr id="0" name=""/>
        <dsp:cNvSpPr/>
      </dsp:nvSpPr>
      <dsp:spPr>
        <a:xfrm>
          <a:off x="5468630" y="124937"/>
          <a:ext cx="1334333" cy="1334308"/>
        </a:xfrm>
        <a:prstGeom prst="ellipse">
          <a:avLst/>
        </a:prstGeom>
        <a:solidFill>
          <a:schemeClr val="accent1">
            <a:shade val="50000"/>
            <a:hueOff val="-518221"/>
            <a:satOff val="9416"/>
            <a:lumOff val="408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b="1" kern="1200" dirty="0" smtClean="0">
              <a:solidFill>
                <a:srgbClr val="FF6600"/>
              </a:solidFill>
            </a:rPr>
            <a:t>2015</a:t>
          </a:r>
          <a:r>
            <a:rPr kumimoji="1" lang="ja-JP" altLang="en-US" sz="1400" b="1" kern="1200" dirty="0" smtClean="0">
              <a:solidFill>
                <a:srgbClr val="FF6600"/>
              </a:solidFill>
            </a:rPr>
            <a:t>年</a:t>
          </a:r>
          <a:endParaRPr kumimoji="1" lang="en-US" altLang="ja-JP" sz="1400" b="1" kern="1200" dirty="0" smtClean="0">
            <a:solidFill>
              <a:srgbClr val="FF6600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400" b="1" kern="1200" dirty="0" smtClean="0">
              <a:solidFill>
                <a:srgbClr val="FF6600"/>
              </a:solidFill>
            </a:rPr>
            <a:t>那須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400" b="1" kern="1200" dirty="0" smtClean="0">
              <a:solidFill>
                <a:srgbClr val="FF6600"/>
              </a:solidFill>
            </a:rPr>
            <a:t>カレブ</a:t>
          </a:r>
          <a:endParaRPr kumimoji="1" lang="ja-JP" altLang="en-US" sz="1400" b="1" kern="1200" dirty="0">
            <a:solidFill>
              <a:srgbClr val="FF6600"/>
            </a:solidFill>
          </a:endParaRPr>
        </a:p>
      </dsp:txBody>
      <dsp:txXfrm>
        <a:off x="5664039" y="320342"/>
        <a:ext cx="943515" cy="943498"/>
      </dsp:txXfrm>
    </dsp:sp>
    <dsp:sp modelId="{C5154031-A213-42DF-ACCC-F26648884DDA}">
      <dsp:nvSpPr>
        <dsp:cNvPr id="0" name=""/>
        <dsp:cNvSpPr/>
      </dsp:nvSpPr>
      <dsp:spPr>
        <a:xfrm>
          <a:off x="4959673" y="432048"/>
          <a:ext cx="364888" cy="365282"/>
        </a:xfrm>
        <a:prstGeom prst="ellipse">
          <a:avLst/>
        </a:prstGeom>
        <a:solidFill>
          <a:schemeClr val="accent1">
            <a:shade val="50000"/>
            <a:hueOff val="-453444"/>
            <a:satOff val="8239"/>
            <a:lumOff val="357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2E9AF-A1A8-414F-A890-FAB9F2334F7B}">
      <dsp:nvSpPr>
        <dsp:cNvPr id="0" name=""/>
        <dsp:cNvSpPr/>
      </dsp:nvSpPr>
      <dsp:spPr>
        <a:xfrm>
          <a:off x="216025" y="2288656"/>
          <a:ext cx="264577" cy="264413"/>
        </a:xfrm>
        <a:prstGeom prst="ellipse">
          <a:avLst/>
        </a:prstGeom>
        <a:solidFill>
          <a:schemeClr val="accent1">
            <a:shade val="50000"/>
            <a:hueOff val="-388666"/>
            <a:satOff val="7062"/>
            <a:lumOff val="30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0C7B7-D3C5-4D02-8B42-5B58860C20BD}">
      <dsp:nvSpPr>
        <dsp:cNvPr id="0" name=""/>
        <dsp:cNvSpPr/>
      </dsp:nvSpPr>
      <dsp:spPr>
        <a:xfrm>
          <a:off x="3329794" y="2875740"/>
          <a:ext cx="264577" cy="264413"/>
        </a:xfrm>
        <a:prstGeom prst="ellipse">
          <a:avLst/>
        </a:prstGeom>
        <a:solidFill>
          <a:schemeClr val="accent1">
            <a:shade val="50000"/>
            <a:hueOff val="-323888"/>
            <a:satOff val="5885"/>
            <a:lumOff val="255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9B9C9-FD42-4766-8EF1-68806C47DAEF}">
      <dsp:nvSpPr>
        <dsp:cNvPr id="0" name=""/>
        <dsp:cNvSpPr/>
      </dsp:nvSpPr>
      <dsp:spPr>
        <a:xfrm>
          <a:off x="2328439" y="3384372"/>
          <a:ext cx="1334333" cy="1334308"/>
        </a:xfrm>
        <a:prstGeom prst="ellipse">
          <a:avLst/>
        </a:prstGeom>
        <a:solidFill>
          <a:schemeClr val="accent1">
            <a:shade val="50000"/>
            <a:hueOff val="-259111"/>
            <a:satOff val="4708"/>
            <a:lumOff val="204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500" b="1" kern="1200" dirty="0" smtClean="0">
              <a:solidFill>
                <a:srgbClr val="FFFF00"/>
              </a:solidFill>
            </a:rPr>
            <a:t>2016</a:t>
          </a:r>
          <a:r>
            <a:rPr kumimoji="1" lang="ja-JP" altLang="en-US" sz="1500" b="1" kern="1200" dirty="0" smtClean="0">
              <a:solidFill>
                <a:srgbClr val="FFFF00"/>
              </a:solidFill>
            </a:rPr>
            <a:t>年</a:t>
          </a:r>
          <a:endParaRPr kumimoji="1" lang="en-US" altLang="ja-JP" sz="1500" b="1" kern="1200" dirty="0" smtClean="0">
            <a:solidFill>
              <a:srgbClr val="FFFF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500" b="1" kern="1200" dirty="0" smtClean="0">
              <a:solidFill>
                <a:srgbClr val="FFFF00"/>
              </a:solidFill>
            </a:rPr>
            <a:t>九州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500" b="1" kern="1200" dirty="0" smtClean="0">
              <a:solidFill>
                <a:srgbClr val="FFFF00"/>
              </a:solidFill>
            </a:rPr>
            <a:t>カレブ</a:t>
          </a:r>
          <a:endParaRPr kumimoji="1" lang="ja-JP" altLang="en-US" sz="1500" b="1" kern="1200" dirty="0">
            <a:solidFill>
              <a:srgbClr val="FFFF00"/>
            </a:solidFill>
          </a:endParaRPr>
        </a:p>
      </dsp:txBody>
      <dsp:txXfrm>
        <a:off x="2523848" y="3579777"/>
        <a:ext cx="943515" cy="943498"/>
      </dsp:txXfrm>
    </dsp:sp>
    <dsp:sp modelId="{4C86AE62-D333-4086-B869-A0BF7484A8ED}">
      <dsp:nvSpPr>
        <dsp:cNvPr id="0" name=""/>
        <dsp:cNvSpPr/>
      </dsp:nvSpPr>
      <dsp:spPr>
        <a:xfrm>
          <a:off x="6840761" y="911908"/>
          <a:ext cx="264577" cy="264413"/>
        </a:xfrm>
        <a:prstGeom prst="ellipse">
          <a:avLst/>
        </a:prstGeom>
        <a:solidFill>
          <a:schemeClr val="accent1">
            <a:shade val="50000"/>
            <a:hueOff val="-194333"/>
            <a:satOff val="3531"/>
            <a:lumOff val="153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EB518C-5C38-4D13-800B-B434E1B90C6F}">
      <dsp:nvSpPr>
        <dsp:cNvPr id="0" name=""/>
        <dsp:cNvSpPr/>
      </dsp:nvSpPr>
      <dsp:spPr>
        <a:xfrm>
          <a:off x="5976663" y="1682555"/>
          <a:ext cx="1334333" cy="1334308"/>
        </a:xfrm>
        <a:prstGeom prst="ellipse">
          <a:avLst/>
        </a:prstGeom>
        <a:solidFill>
          <a:schemeClr val="accent1">
            <a:shade val="50000"/>
            <a:hueOff val="-129555"/>
            <a:satOff val="2354"/>
            <a:lumOff val="102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500" b="1" kern="1200" dirty="0" smtClean="0">
              <a:solidFill>
                <a:srgbClr val="002060"/>
              </a:solidFill>
            </a:rPr>
            <a:t>2011</a:t>
          </a:r>
          <a:r>
            <a:rPr kumimoji="1" lang="ja-JP" altLang="en-US" sz="1500" b="1" kern="1200" dirty="0" smtClean="0">
              <a:solidFill>
                <a:srgbClr val="002060"/>
              </a:solidFill>
            </a:rPr>
            <a:t>年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500" b="1" kern="1200" dirty="0" smtClean="0">
              <a:solidFill>
                <a:srgbClr val="002060"/>
              </a:solidFill>
            </a:rPr>
            <a:t>仙台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500" b="1" kern="1200" dirty="0" smtClean="0">
              <a:solidFill>
                <a:srgbClr val="002060"/>
              </a:solidFill>
            </a:rPr>
            <a:t>カレブ</a:t>
          </a:r>
          <a:endParaRPr kumimoji="1" lang="ja-JP" altLang="en-US" sz="1500" b="1" kern="1200" dirty="0">
            <a:solidFill>
              <a:srgbClr val="002060"/>
            </a:solidFill>
          </a:endParaRPr>
        </a:p>
      </dsp:txBody>
      <dsp:txXfrm>
        <a:off x="6172072" y="1877960"/>
        <a:ext cx="943515" cy="943498"/>
      </dsp:txXfrm>
    </dsp:sp>
    <dsp:sp modelId="{4572389E-70C0-4159-B237-489A347A0662}">
      <dsp:nvSpPr>
        <dsp:cNvPr id="0" name=""/>
        <dsp:cNvSpPr/>
      </dsp:nvSpPr>
      <dsp:spPr>
        <a:xfrm>
          <a:off x="6480719" y="3096344"/>
          <a:ext cx="264577" cy="264413"/>
        </a:xfrm>
        <a:prstGeom prst="ellipse">
          <a:avLst/>
        </a:prstGeom>
        <a:solidFill>
          <a:schemeClr val="accent1">
            <a:shade val="50000"/>
            <a:hueOff val="-64778"/>
            <a:satOff val="1177"/>
            <a:lumOff val="51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タイトル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16" name="日付プレースホルダー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3992-E0CB-496B-A2C3-A08A0CA568C9}" type="datetimeFigureOut">
              <a:rPr kumimoji="1" lang="ja-JP" altLang="en-US" smtClean="0"/>
              <a:t>17/02/04</a:t>
            </a:fld>
            <a:endParaRPr kumimoji="1" lang="ja-JP" alt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43CC675-3E13-4544-96E2-A21F75A916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3992-E0CB-496B-A2C3-A08A0CA568C9}" type="datetimeFigureOut">
              <a:rPr kumimoji="1" lang="ja-JP" altLang="en-US" smtClean="0"/>
              <a:t>17/02/04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C675-3E13-4544-96E2-A21F75A916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3992-E0CB-496B-A2C3-A08A0CA568C9}" type="datetimeFigureOut">
              <a:rPr kumimoji="1" lang="ja-JP" altLang="en-US" smtClean="0"/>
              <a:t>17/02/04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C675-3E13-4544-96E2-A21F75A916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27" name="コンテンツ プレースホルダー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5" name="日付プレースホルダー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3992-E0CB-496B-A2C3-A08A0CA568C9}" type="datetimeFigureOut">
              <a:rPr kumimoji="1" lang="ja-JP" altLang="en-US" smtClean="0"/>
              <a:t>17/02/04</a:t>
            </a:fld>
            <a:endParaRPr kumimoji="1" lang="ja-JP" altLang="en-US"/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43CC675-3E13-4544-96E2-A21F75A916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19" name="日付プレースホルダー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3992-E0CB-496B-A2C3-A08A0CA568C9}" type="datetimeFigureOut">
              <a:rPr kumimoji="1" lang="ja-JP" altLang="en-US" smtClean="0"/>
              <a:t>17/02/04</a:t>
            </a:fld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C675-3E13-4544-96E2-A21F75A9161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4" name="コンテンツ プレースホルダー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1" name="日付プレースホルダー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3992-E0CB-496B-A2C3-A08A0CA568C9}" type="datetimeFigureOut">
              <a:rPr kumimoji="1" lang="ja-JP" altLang="en-US" smtClean="0"/>
              <a:t>17/02/04</a:t>
            </a:fld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C675-3E13-4544-96E2-A21F75A916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8" name="コンテンツ プレースホルダー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3992-E0CB-496B-A2C3-A08A0CA568C9}" type="datetimeFigureOut">
              <a:rPr kumimoji="1" lang="ja-JP" altLang="en-US" smtClean="0"/>
              <a:t>17/02/04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43CC675-3E13-4544-96E2-A21F75A9161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3992-E0CB-496B-A2C3-A08A0CA568C9}" type="datetimeFigureOut">
              <a:rPr kumimoji="1" lang="ja-JP" altLang="en-US" smtClean="0"/>
              <a:t>17/02/04</a:t>
            </a:fld>
            <a:endParaRPr kumimoji="1" lang="ja-JP" altLang="en-US"/>
          </a:p>
        </p:txBody>
      </p:sp>
      <p:sp>
        <p:nvSpPr>
          <p:cNvPr id="21" name="フッター プレースホルダー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C675-3E13-4544-96E2-A21F75A916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3992-E0CB-496B-A2C3-A08A0CA568C9}" type="datetimeFigureOut">
              <a:rPr kumimoji="1" lang="ja-JP" altLang="en-US" smtClean="0"/>
              <a:t>17/02/04</a:t>
            </a:fld>
            <a:endParaRPr kumimoji="1" lang="ja-JP" altLang="en-US"/>
          </a:p>
        </p:txBody>
      </p:sp>
      <p:sp>
        <p:nvSpPr>
          <p:cNvPr id="24" name="フッター プレースホルダー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C675-3E13-4544-96E2-A21F75A916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14" name="コンテンツ プレースホルダー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5" name="日付プレースホルダー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3992-E0CB-496B-A2C3-A08A0CA568C9}" type="datetimeFigureOut">
              <a:rPr kumimoji="1" lang="ja-JP" altLang="en-US" smtClean="0"/>
              <a:t>17/02/04</a:t>
            </a:fld>
            <a:endParaRPr kumimoji="1" lang="ja-JP" altLang="en-US"/>
          </a:p>
        </p:txBody>
      </p:sp>
      <p:sp>
        <p:nvSpPr>
          <p:cNvPr id="29" name="フッター プレースホルダー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C675-3E13-4544-96E2-A21F75A916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図プレースホルダー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3992-E0CB-496B-A2C3-A08A0CA568C9}" type="datetimeFigureOut">
              <a:rPr kumimoji="1" lang="ja-JP" altLang="en-US" smtClean="0"/>
              <a:t>17/02/04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C675-3E13-4544-96E2-A21F75A9161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7" name="タイトル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D63992-E0CB-496B-A2C3-A08A0CA568C9}" type="datetimeFigureOut">
              <a:rPr kumimoji="1" lang="ja-JP" altLang="en-US" smtClean="0"/>
              <a:t>17/02/04</a:t>
            </a:fld>
            <a:endParaRPr kumimoji="1" lang="ja-JP" altLang="en-US"/>
          </a:p>
        </p:txBody>
      </p:sp>
      <p:sp>
        <p:nvSpPr>
          <p:cNvPr id="28" name="フッター プレースホルダー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3CC675-3E13-4544-96E2-A21F75A9161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タイトル プレースホルダー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線コネクタ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1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1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1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9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1.jpeg"/><Relationship Id="rId5" Type="http://schemas.microsoft.com/office/2007/relationships/hdphoto" Target="../media/hdphoto5.wdp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ro\Pictures\2012-04\IMG_08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38336" y="262409"/>
            <a:ext cx="8458200" cy="1222375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　　</a:t>
            </a:r>
            <a:r>
              <a:rPr kumimoji="1" lang="ja-JP" altLang="en-US" sz="4800" dirty="0" smtClean="0">
                <a:solidFill>
                  <a:srgbClr val="000090"/>
                </a:solidFill>
              </a:rPr>
              <a:t>宇都宮</a:t>
            </a:r>
            <a:r>
              <a:rPr lang="ja-JP" altLang="en-US" sz="4800" dirty="0" smtClean="0">
                <a:solidFill>
                  <a:srgbClr val="000090"/>
                </a:solidFill>
              </a:rPr>
              <a:t>カレブ</a:t>
            </a:r>
            <a:r>
              <a:rPr lang="ja-JP" altLang="en-US" sz="4800" dirty="0">
                <a:solidFill>
                  <a:srgbClr val="000090"/>
                </a:solidFill>
              </a:rPr>
              <a:t>の会</a:t>
            </a:r>
            <a:endParaRPr kumimoji="1" lang="ja-JP" altLang="en-US" sz="4800" dirty="0">
              <a:solidFill>
                <a:srgbClr val="00009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-252536" y="4149080"/>
            <a:ext cx="9289032" cy="1656184"/>
          </a:xfrm>
        </p:spPr>
        <p:txBody>
          <a:bodyPr>
            <a:normAutofit fontScale="85000" lnSpcReduction="10000"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　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　</a:t>
            </a:r>
            <a:r>
              <a:rPr lang="en-US" altLang="ja-JP" sz="32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2006</a:t>
            </a:r>
            <a:r>
              <a:rPr lang="ja-JP" altLang="en-US" sz="32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年準備会：</a:t>
            </a:r>
            <a:r>
              <a:rPr lang="en-US" altLang="ja-JP" sz="32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11</a:t>
            </a:r>
            <a:r>
              <a:rPr lang="ja-JP" altLang="en-US" sz="32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月</a:t>
            </a:r>
            <a:r>
              <a:rPr lang="en-US" altLang="ja-JP" sz="32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26</a:t>
            </a:r>
            <a:r>
              <a:rPr lang="ja-JP" altLang="en-US" sz="32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日　</a:t>
            </a:r>
            <a:endParaRPr lang="en-US" altLang="ja-JP" sz="3200" dirty="0">
              <a:solidFill>
                <a:srgbClr val="FFFFFF"/>
              </a:solidFill>
              <a:latin typeface="ヒラギノ明朝 ProN W6"/>
              <a:ea typeface="ヒラギノ明朝 ProN W6"/>
              <a:cs typeface="ヒラギノ明朝 ProN W6"/>
            </a:endParaRPr>
          </a:p>
          <a:p>
            <a:r>
              <a:rPr lang="ja-JP" altLang="en-US" sz="32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　　　　</a:t>
            </a:r>
            <a:r>
              <a:rPr lang="ja-JP" altLang="en-US" sz="3200" dirty="0" smtClean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sz="32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江波戸</a:t>
            </a:r>
            <a:r>
              <a:rPr lang="en-US" altLang="ja-JP" sz="32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･</a:t>
            </a:r>
            <a:r>
              <a:rPr lang="ja-JP" altLang="en-US" sz="32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小川で「</a:t>
            </a:r>
            <a:r>
              <a:rPr lang="ja-JP" altLang="ja-JP" sz="3200" kern="1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カレブの</a:t>
            </a:r>
            <a:r>
              <a:rPr lang="ja-JP" altLang="en-US" sz="3200" kern="1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会の</a:t>
            </a:r>
            <a:r>
              <a:rPr lang="ja-JP" altLang="ja-JP" sz="3200" kern="1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特徴</a:t>
            </a:r>
            <a:r>
              <a:rPr lang="ja-JP" altLang="en-US" sz="3200" kern="1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」を話し合い、</a:t>
            </a:r>
            <a:endParaRPr lang="en-US" altLang="ja-JP" sz="3200" kern="100" dirty="0">
              <a:solidFill>
                <a:srgbClr val="FFFFFF"/>
              </a:solidFill>
              <a:latin typeface="ヒラギノ明朝 ProN W6"/>
              <a:ea typeface="ヒラギノ明朝 ProN W6"/>
              <a:cs typeface="ヒラギノ明朝 ProN W6"/>
            </a:endParaRPr>
          </a:p>
          <a:p>
            <a:r>
              <a:rPr lang="ja-JP" altLang="en-US" sz="3200" kern="100" smtClean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　　　　 二人</a:t>
            </a:r>
            <a:r>
              <a:rPr lang="ja-JP" altLang="en-US" sz="3200" kern="100" dirty="0">
                <a:solidFill>
                  <a:srgbClr val="FFFFFF"/>
                </a:solidFill>
                <a:latin typeface="ヒラギノ明朝 ProN W6"/>
                <a:ea typeface="ヒラギノ明朝 ProN W6"/>
                <a:cs typeface="ヒラギノ明朝 ProN W6"/>
              </a:rPr>
              <a:t>で設立準備をはじめる</a:t>
            </a:r>
            <a:endParaRPr lang="en-US" altLang="ja-JP" sz="3200" kern="100" dirty="0">
              <a:solidFill>
                <a:srgbClr val="FFFFFF"/>
              </a:solidFill>
              <a:latin typeface="ヒラギノ明朝 ProN W6"/>
              <a:ea typeface="ヒラギノ明朝 ProN W6"/>
              <a:cs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37575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3:1</a:t>
            </a:r>
            <a:r>
              <a:rPr lang="ja-JP" altLang="en-US" dirty="0"/>
              <a:t>　</a:t>
            </a:r>
            <a:r>
              <a:rPr lang="ja-JP" altLang="en-US" dirty="0" smtClean="0"/>
              <a:t>宇都宮</a:t>
            </a:r>
            <a:r>
              <a:rPr lang="ja-JP" altLang="en-US" dirty="0"/>
              <a:t>カレブの会</a:t>
            </a:r>
            <a:r>
              <a:rPr lang="ja-JP" altLang="en-US" dirty="0" smtClean="0"/>
              <a:t>のこれからのビジョン</a:t>
            </a:r>
            <a:r>
              <a:rPr lang="ja-JP" altLang="en-US" dirty="0"/>
              <a:t/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710" y="1340768"/>
            <a:ext cx="8947720" cy="53038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kumimoji="1" lang="ja-JP" altLang="en-US" sz="2800" b="1" i="1" dirty="0" smtClean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「私はすべては福音のためにしています。それは、</a:t>
            </a:r>
            <a:r>
              <a:rPr lang="ja-JP" altLang="en-US" sz="2800" b="1" i="1" dirty="0" smtClean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私も  </a:t>
            </a:r>
            <a:endParaRPr lang="en-US" altLang="ja-JP" sz="2800" b="1" i="1" dirty="0" smtClean="0">
              <a:solidFill>
                <a:srgbClr val="00B05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en-US" altLang="ja-JP" sz="2800" b="1" i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lang="en-US" altLang="ja-JP" sz="2800" b="1" i="1" dirty="0" smtClean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lang="ja-JP" altLang="en-US" sz="2800" b="1" i="1" dirty="0" smtClean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</a:t>
            </a:r>
            <a:r>
              <a:rPr kumimoji="1" lang="ja-JP" altLang="en-US" sz="2800" b="1" i="1" dirty="0" smtClean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福音の</a:t>
            </a:r>
            <a:r>
              <a:rPr lang="ja-JP" altLang="en-US" sz="2800" b="1" i="1" dirty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とも</a:t>
            </a:r>
            <a:r>
              <a:rPr lang="ja-JP" altLang="en-US" sz="2800" b="1" i="1" dirty="0" smtClean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に受ける者となるため</a:t>
            </a:r>
            <a:r>
              <a:rPr kumimoji="1" lang="ja-JP" altLang="en-US" sz="2800" b="1" i="1" dirty="0" smtClean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」</a:t>
            </a:r>
            <a:r>
              <a:rPr kumimoji="1" lang="en-US" altLang="ja-JP" sz="2800" b="1" i="1" dirty="0" smtClean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</a:t>
            </a:r>
            <a:r>
              <a:rPr kumimoji="1" lang="ja-JP" altLang="en-US" sz="2800" b="1" i="1" dirty="0" smtClean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コリント</a:t>
            </a:r>
            <a:r>
              <a:rPr kumimoji="1" lang="en-US" altLang="ja-JP" sz="2800" b="1" i="1" dirty="0" smtClean="0">
                <a:solidFill>
                  <a:srgbClr val="00B05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9:23</a:t>
            </a:r>
          </a:p>
          <a:p>
            <a:pPr marL="0" indent="0">
              <a:buNone/>
            </a:pPr>
            <a:r>
              <a:rPr kumimoji="1" lang="ja-JP" altLang="en-US" sz="24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endParaRPr kumimoji="1" lang="en-US" altLang="ja-JP" sz="2400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１</a:t>
            </a:r>
            <a:r>
              <a:rPr kumimoji="1"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.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「神の国</a:t>
            </a:r>
            <a:r>
              <a:rPr kumimoji="1"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｣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がこの地に根を下ろし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､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この地から広がっ</a:t>
            </a:r>
            <a:endParaRPr kumimoji="1"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en-US" altLang="ja-JP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    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て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い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く</a:t>
            </a:r>
            <a:endParaRPr kumimoji="1"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２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. 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メンバーお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互いのために、具体的な助け合いをする</a:t>
            </a:r>
            <a:endParaRPr kumimoji="1"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３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. 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地域のために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､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会として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､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個人として、出来る支援を</a:t>
            </a: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  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する</a:t>
            </a: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４</a:t>
            </a:r>
            <a:r>
              <a:rPr kumimoji="1"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. 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次世代</a:t>
            </a: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と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の交流と進め、相互の必要に応えていく</a:t>
            </a:r>
            <a:endParaRPr kumimoji="1"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５</a:t>
            </a:r>
            <a:r>
              <a:rPr kumimoji="1"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. 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各地の</a:t>
            </a:r>
            <a:r>
              <a:rPr kumimoji="1"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｢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カレブの会</a:t>
            </a:r>
            <a:r>
              <a:rPr kumimoji="1"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｣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のムーブメントに、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共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に参加</a:t>
            </a:r>
            <a:endParaRPr kumimoji="1"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  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し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ていく</a:t>
            </a:r>
            <a:endParaRPr kumimoji="1"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28728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3:2</a:t>
            </a:r>
            <a:r>
              <a:rPr lang="ja-JP" altLang="en-US" dirty="0" smtClean="0"/>
              <a:t>　</a:t>
            </a:r>
            <a:r>
              <a:rPr lang="en-US" altLang="ja-JP" dirty="0" smtClean="0"/>
              <a:t>10</a:t>
            </a:r>
            <a:r>
              <a:rPr lang="ja-JP" altLang="en-US" dirty="0" smtClean="0"/>
              <a:t>年間で学んだムーブメントへのヒント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296144"/>
            <a:ext cx="8892480" cy="5301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</a:t>
            </a:r>
            <a:r>
              <a:rPr kumimoji="1" lang="ja-JP" altLang="en-US" sz="2800" b="1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すべては聖霊に導かれ、祈りからはじまる</a:t>
            </a:r>
            <a:endParaRPr kumimoji="1" lang="en-US" altLang="ja-JP" sz="2800" b="1" dirty="0" smtClean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lang="ja-JP" altLang="en-US" sz="2800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lang="ja-JP" altLang="en-US" sz="2800" i="1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～</a:t>
            </a:r>
            <a:r>
              <a:rPr lang="ja-JP" altLang="en-US" sz="2800" b="1" i="1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宇</a:t>
            </a:r>
            <a:r>
              <a:rPr lang="ja-JP" altLang="en-US" sz="2800" i="1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都宮から宇大、那須、九州への例～</a:t>
            </a:r>
            <a:endParaRPr lang="en-US" altLang="ja-JP" sz="2800" i="1" dirty="0" smtClean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endParaRPr kumimoji="1" lang="en-US" altLang="ja-JP" sz="1400" i="1" dirty="0" smtClean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kumimoji="1"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</a:t>
            </a:r>
            <a:r>
              <a:rPr kumimoji="1" lang="en-US" altLang="ja-JP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.</a:t>
            </a:r>
            <a:r>
              <a:rPr kumimoji="1" lang="ja-JP" altLang="en-US" sz="2800" dirty="0" smtClean="0">
                <a:latin typeface="+mn-ea"/>
              </a:rPr>
              <a:t>宇都宮</a:t>
            </a:r>
            <a:r>
              <a:rPr kumimoji="1"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から</a:t>
            </a:r>
            <a:r>
              <a:rPr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外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へと広がってゆく</a:t>
            </a:r>
            <a:r>
              <a:rPr kumimoji="1" lang="ja-JP" altLang="en-US" sz="2800" b="1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ビジョン</a:t>
            </a:r>
            <a:r>
              <a:rPr kumimoji="1" lang="ja-JP" altLang="en-US" sz="2800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を</a:t>
            </a:r>
            <a:r>
              <a:rPr lang="ja-JP" altLang="en-US" sz="2800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いただく</a:t>
            </a:r>
            <a:endParaRPr kumimoji="1" lang="en-US" altLang="ja-JP" sz="2800" i="1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</a:t>
            </a:r>
            <a:r>
              <a:rPr lang="en-US" altLang="ja-JP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. 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御心</a:t>
            </a:r>
            <a:r>
              <a:rPr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の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時に友人</a:t>
            </a:r>
            <a:r>
              <a:rPr lang="en-US" altLang="ja-JP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(</a:t>
            </a:r>
            <a:r>
              <a:rPr lang="ja-JP" altLang="en-US" sz="2800" dirty="0" smtClean="0">
                <a:latin typeface="+mn-ea"/>
              </a:rPr>
              <a:t>宇大</a:t>
            </a:r>
            <a:r>
              <a:rPr lang="en-US" altLang="ja-JP" sz="2800" dirty="0" smtClean="0">
                <a:latin typeface="+mn-ea"/>
              </a:rPr>
              <a:t>･</a:t>
            </a:r>
            <a:r>
              <a:rPr lang="ja-JP" altLang="en-US" sz="2800" dirty="0" smtClean="0">
                <a:latin typeface="+mn-ea"/>
              </a:rPr>
              <a:t>那須</a:t>
            </a:r>
            <a:r>
              <a:rPr lang="en-US" altLang="ja-JP" sz="2800" dirty="0" smtClean="0">
                <a:latin typeface="+mn-ea"/>
              </a:rPr>
              <a:t>･</a:t>
            </a:r>
            <a:r>
              <a:rPr lang="ja-JP" altLang="en-US" sz="2800" dirty="0" smtClean="0">
                <a:latin typeface="+mn-ea"/>
              </a:rPr>
              <a:t>九州</a:t>
            </a:r>
            <a:r>
              <a:rPr lang="en-US" altLang="ja-JP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) 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に</a:t>
            </a:r>
            <a:r>
              <a:rPr lang="ja-JP" altLang="en-US" sz="2800" b="1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働きかける</a:t>
            </a:r>
            <a:endParaRPr lang="en-US" altLang="ja-JP" sz="2800" b="1" i="1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kumimoji="1"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</a:t>
            </a:r>
            <a:r>
              <a:rPr kumimoji="1" lang="en-US" altLang="ja-JP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. 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その地</a:t>
            </a:r>
            <a:r>
              <a:rPr kumimoji="1"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の友人２～３人が、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神</a:t>
            </a:r>
            <a:r>
              <a:rPr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に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動かされ、</a:t>
            </a:r>
            <a:r>
              <a:rPr kumimoji="1" lang="ja-JP" altLang="en-US" sz="2800" b="1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同じ思</a:t>
            </a:r>
            <a:endParaRPr kumimoji="1" lang="en-US" altLang="ja-JP" sz="2800" b="1" i="1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en-US" altLang="ja-JP" sz="2800" b="1" i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kumimoji="1" lang="ja-JP" altLang="en-US" sz="2800" b="1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kumimoji="1" lang="en-US" altLang="ja-JP" sz="2800" b="1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kumimoji="1" lang="ja-JP" altLang="en-US" sz="2800" b="1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いと</a:t>
            </a:r>
            <a:r>
              <a:rPr lang="ja-JP" altLang="en-US" sz="2800" b="1" i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される</a:t>
            </a:r>
            <a:endParaRPr kumimoji="1" lang="en-US" altLang="ja-JP" sz="2800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４</a:t>
            </a:r>
            <a:r>
              <a:rPr lang="en-US" altLang="ja-JP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. </a:t>
            </a:r>
            <a:r>
              <a:rPr kumimoji="1"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御霊により計画を共に練り、</a:t>
            </a:r>
            <a:r>
              <a:rPr kumimoji="1" lang="ja-JP" altLang="en-US" sz="2800" b="1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信仰によってスター</a:t>
            </a:r>
            <a:endParaRPr kumimoji="1" lang="en-US" altLang="ja-JP" sz="2800" b="1" i="1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kumimoji="1" lang="ja-JP" altLang="en-US" sz="2800" b="1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 </a:t>
            </a:r>
            <a:r>
              <a:rPr kumimoji="1" lang="ja-JP" altLang="en-US" sz="2800" b="1" i="1" dirty="0" err="1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トする</a:t>
            </a:r>
            <a:endParaRPr kumimoji="1" lang="en-US" altLang="ja-JP" sz="2800" b="1" i="1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５</a:t>
            </a:r>
            <a:r>
              <a:rPr lang="en-US" altLang="ja-JP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. </a:t>
            </a:r>
            <a:r>
              <a:rPr lang="ja-JP" altLang="en-US" sz="2800" dirty="0" smtClean="0">
                <a:latin typeface="+mn-ea"/>
              </a:rPr>
              <a:t>宇都宮カレブの会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は、その地区の会の</a:t>
            </a:r>
            <a:r>
              <a:rPr lang="ja-JP" altLang="en-US" sz="2800" b="1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成長</a:t>
            </a:r>
            <a:r>
              <a:rPr lang="ja-JP" altLang="en-US" sz="2800" b="1" i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・</a:t>
            </a:r>
            <a:r>
              <a:rPr lang="ja-JP" altLang="en-US" sz="2800" b="1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自立</a:t>
            </a:r>
            <a:endParaRPr lang="en-US" altLang="ja-JP" sz="2800" b="1" i="1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sz="2800" b="1" i="1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 </a:t>
            </a:r>
            <a:r>
              <a:rPr lang="ja-JP" altLang="en-US" sz="2800" b="1" i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のために、</a:t>
            </a:r>
            <a:r>
              <a:rPr lang="ja-JP" altLang="en-US" sz="2800" dirty="0" smtClean="0">
                <a:latin typeface="+mn-ea"/>
              </a:rPr>
              <a:t>他地区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のカレブ</a:t>
            </a:r>
            <a:r>
              <a:rPr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を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応援する</a:t>
            </a:r>
            <a:endParaRPr lang="en-US" altLang="ja-JP" sz="2800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endParaRPr kumimoji="1" lang="ja-JP" altLang="en-US" sz="28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212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3:3</a:t>
            </a:r>
            <a:r>
              <a:rPr lang="ja-JP" altLang="en-US" dirty="0" smtClean="0"/>
              <a:t>　宇都宮カレブの会の広がりの</a:t>
            </a:r>
            <a:r>
              <a:rPr lang="ja-JP" altLang="en-US" dirty="0"/>
              <a:t>流れ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576512"/>
              </p:ext>
            </p:extLst>
          </p:nvPr>
        </p:nvGraphicFramePr>
        <p:xfrm>
          <a:off x="683568" y="1484784"/>
          <a:ext cx="799288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下矢印 4"/>
          <p:cNvSpPr/>
          <p:nvPr/>
        </p:nvSpPr>
        <p:spPr>
          <a:xfrm>
            <a:off x="1979712" y="3212976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曲折矢印 5"/>
          <p:cNvSpPr/>
          <p:nvPr/>
        </p:nvSpPr>
        <p:spPr>
          <a:xfrm>
            <a:off x="5148064" y="2276872"/>
            <a:ext cx="706158" cy="5760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左矢印 6"/>
          <p:cNvSpPr/>
          <p:nvPr/>
        </p:nvSpPr>
        <p:spPr>
          <a:xfrm>
            <a:off x="3131840" y="3356992"/>
            <a:ext cx="547335" cy="4164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曲折矢印 7"/>
          <p:cNvSpPr/>
          <p:nvPr/>
        </p:nvSpPr>
        <p:spPr>
          <a:xfrm rot="10800000">
            <a:off x="4539397" y="4869160"/>
            <a:ext cx="432048" cy="64807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5940152" y="3773440"/>
            <a:ext cx="576064" cy="0"/>
          </a:xfrm>
          <a:prstGeom prst="straightConnector1">
            <a:avLst/>
          </a:prstGeom>
          <a:ln w="76200"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 flipV="1">
            <a:off x="7020272" y="2852936"/>
            <a:ext cx="144016" cy="28803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3131840" y="4005064"/>
            <a:ext cx="547335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3275856" y="29969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１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56176" y="321297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２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88024" y="227687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３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04048" y="52292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４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507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05"/>
            <a:ext cx="9180512" cy="714603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3:4</a:t>
            </a:r>
            <a:r>
              <a:rPr lang="ja-JP" altLang="en-US" dirty="0" smtClean="0">
                <a:solidFill>
                  <a:schemeClr val="bg1"/>
                </a:solidFill>
              </a:rPr>
              <a:t>　使徒行伝から学ぶパウロのムーブメント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800200"/>
            <a:ext cx="8928992" cy="46531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1. </a:t>
            </a:r>
            <a:r>
              <a:rPr lang="ja-JP" altLang="en-US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聖霊による、福音のための運動であるかどうか？</a:t>
            </a:r>
            <a:endParaRPr lang="en-US" altLang="ja-JP" sz="2800" dirty="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lang="ja-JP" altLang="en-US" sz="24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　　　　　　　　　　　　　　</a:t>
            </a:r>
            <a:r>
              <a:rPr lang="en-US" altLang="ja-JP" sz="24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      </a:t>
            </a:r>
            <a:r>
              <a:rPr lang="ja-JP" altLang="en-US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使徒</a:t>
            </a:r>
            <a:r>
              <a:rPr lang="en-US" altLang="ja-JP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20</a:t>
            </a:r>
            <a:r>
              <a:rPr lang="ja-JP" altLang="en-US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lang="en-US" altLang="ja-JP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23-27</a:t>
            </a:r>
          </a:p>
          <a:p>
            <a:pPr marL="0" indent="0">
              <a:buNone/>
            </a:pPr>
            <a:r>
              <a:rPr kumimoji="1" lang="en-US" altLang="ja-JP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2. </a:t>
            </a:r>
            <a:r>
              <a:rPr kumimoji="1" lang="ja-JP" altLang="en-US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多くの人々の必要に</a:t>
            </a:r>
            <a:r>
              <a:rPr lang="ja-JP" altLang="en-US" sz="2800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応える</a:t>
            </a:r>
            <a:r>
              <a:rPr kumimoji="1" lang="ja-JP" altLang="en-US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ことができるかどうか？</a:t>
            </a:r>
            <a:endParaRPr kumimoji="1" lang="en-US" altLang="ja-JP" sz="2800" dirty="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lang="ja-JP" altLang="en-US" sz="24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　　　　　　　　　　　　　　</a:t>
            </a:r>
            <a:r>
              <a:rPr lang="en-US" altLang="ja-JP" sz="24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      </a:t>
            </a:r>
            <a:r>
              <a:rPr kumimoji="1" lang="ja-JP" altLang="en-US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使徒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20</a:t>
            </a:r>
            <a:r>
              <a:rPr kumimoji="1" lang="ja-JP" altLang="en-US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20</a:t>
            </a:r>
            <a:r>
              <a:rPr kumimoji="1" lang="ja-JP" altLang="en-US" sz="2200" dirty="0" err="1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、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31-35</a:t>
            </a:r>
          </a:p>
          <a:p>
            <a:pPr marL="0" indent="0">
              <a:buNone/>
            </a:pPr>
            <a:r>
              <a:rPr lang="en-US" altLang="ja-JP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3. </a:t>
            </a:r>
            <a:r>
              <a:rPr lang="ja-JP" altLang="en-US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誰もが実行できるシンプルな運動であるかどうか？</a:t>
            </a:r>
            <a:r>
              <a:rPr lang="ja-JP" altLang="en-US" sz="24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endParaRPr lang="en-US" altLang="ja-JP" sz="2400" dirty="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lang="ja-JP" altLang="en-US" sz="24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　　　　　　　　　　　　　　</a:t>
            </a:r>
            <a:r>
              <a:rPr lang="en-US" altLang="ja-JP" sz="24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      </a:t>
            </a:r>
            <a:r>
              <a:rPr lang="ja-JP" altLang="en-US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使徒</a:t>
            </a:r>
            <a:r>
              <a:rPr lang="en-US" altLang="ja-JP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15</a:t>
            </a:r>
            <a:r>
              <a:rPr lang="ja-JP" altLang="en-US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lang="en-US" altLang="ja-JP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10</a:t>
            </a:r>
            <a:r>
              <a:rPr lang="en-US" altLang="ja-JP" sz="2200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､</a:t>
            </a:r>
            <a:r>
              <a:rPr lang="en-US" altLang="ja-JP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11</a:t>
            </a:r>
          </a:p>
          <a:p>
            <a:pPr marL="0" indent="0">
              <a:buNone/>
            </a:pPr>
            <a:r>
              <a:rPr kumimoji="1" lang="en-US" altLang="ja-JP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4. </a:t>
            </a:r>
            <a:r>
              <a:rPr kumimoji="1" lang="ja-JP" altLang="en-US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キリストにある自由と喜びと絆が伴っているか</a:t>
            </a:r>
            <a:r>
              <a:rPr kumimoji="1" lang="en-US" altLang="ja-JP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</a:p>
          <a:p>
            <a:pPr marL="0" indent="0">
              <a:buNone/>
            </a:pPr>
            <a:r>
              <a:rPr kumimoji="1" lang="ja-JP" altLang="en-US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どうか？</a:t>
            </a:r>
            <a:r>
              <a:rPr kumimoji="1" lang="en-US" altLang="ja-JP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                                                </a:t>
            </a:r>
            <a:r>
              <a:rPr kumimoji="1" lang="ja-JP" altLang="en-US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使徒</a:t>
            </a:r>
            <a:endParaRPr kumimoji="1" lang="en-US" altLang="ja-JP" sz="220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en-US" altLang="ja-JP" sz="280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5</a:t>
            </a:r>
            <a:r>
              <a:rPr lang="en-US" altLang="ja-JP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. </a:t>
            </a:r>
            <a:r>
              <a:rPr lang="ja-JP" altLang="en-US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人々は愛に根ざした神の国を味わっているか</a:t>
            </a:r>
            <a:endParaRPr lang="en-US" altLang="ja-JP" sz="2800" dirty="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en-US" altLang="ja-JP" sz="2800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lang="en-US" altLang="ja-JP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 </a:t>
            </a:r>
            <a:r>
              <a:rPr lang="ja-JP" altLang="en-US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どうか？</a:t>
            </a:r>
            <a:r>
              <a:rPr lang="en-US" altLang="ja-JP" sz="28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                                                </a:t>
            </a:r>
            <a:r>
              <a:rPr lang="ja-JP" altLang="en-US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使徒</a:t>
            </a:r>
            <a:r>
              <a:rPr lang="en-US" altLang="ja-JP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1</a:t>
            </a:r>
            <a:r>
              <a:rPr lang="ja-JP" altLang="en-US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lang="en-US" altLang="ja-JP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</a:t>
            </a:r>
            <a:r>
              <a:rPr lang="ja-JP" altLang="en-US" sz="2200" dirty="0" err="1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、</a:t>
            </a:r>
            <a:r>
              <a:rPr lang="en-US" altLang="ja-JP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28</a:t>
            </a:r>
            <a:r>
              <a:rPr lang="ja-JP" altLang="en-US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：</a:t>
            </a:r>
            <a:r>
              <a:rPr lang="en-US" altLang="ja-JP" sz="2200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31</a:t>
            </a:r>
            <a:endParaRPr kumimoji="1" lang="en-US" altLang="ja-JP" sz="2200" dirty="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5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　　　　宇都宮カレブの会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4800" y="2492896"/>
            <a:ext cx="8686800" cy="3587229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ja-JP" altLang="en-US" dirty="0">
                <a:latin typeface="HG明朝E" panose="02020909000000000000" pitchFamily="17" charset="-128"/>
                <a:ea typeface="HG明朝E" panose="02020909000000000000" pitchFamily="17" charset="-128"/>
                <a:cs typeface="ＤＦＰ隷書体"/>
              </a:rPr>
              <a:t>更なる</a:t>
            </a:r>
            <a:r>
              <a:rPr lang="en-US" altLang="ja-JP" dirty="0">
                <a:latin typeface="HG明朝E" panose="02020909000000000000" pitchFamily="17" charset="-128"/>
                <a:ea typeface="HG明朝E" panose="02020909000000000000" pitchFamily="17" charset="-128"/>
                <a:cs typeface="ＤＦＰ隷書体"/>
              </a:rPr>
              <a:t>･･･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ja-JP" b="1" dirty="0">
                <a:latin typeface="ＤＦＰ隷書体"/>
                <a:ea typeface="ＤＦＰ隷書体"/>
                <a:cs typeface="ＤＦＰ隷書体"/>
              </a:rPr>
              <a:t>｢</a:t>
            </a:r>
            <a:r>
              <a:rPr lang="ja-JP" altLang="en-US" b="1" dirty="0">
                <a:latin typeface="ＤＦＰ隷書体"/>
                <a:ea typeface="ＤＦＰ隷書体"/>
                <a:cs typeface="ＤＦＰ隷書体"/>
              </a:rPr>
              <a:t>イエスの福音</a:t>
            </a:r>
            <a:r>
              <a:rPr lang="en-US" altLang="ja-JP" b="1" dirty="0">
                <a:latin typeface="ＤＦＰ隷書体"/>
                <a:ea typeface="ＤＦＰ隷書体"/>
                <a:cs typeface="ＤＦＰ隷書体"/>
              </a:rPr>
              <a:t>｣</a:t>
            </a:r>
            <a:r>
              <a:rPr lang="ja-JP" altLang="en-US" dirty="0">
                <a:latin typeface="ＤＦＰ隷書体"/>
                <a:ea typeface="ＤＦＰ隷書体"/>
                <a:cs typeface="ＤＦＰ隷書体"/>
              </a:rPr>
              <a:t>＆</a:t>
            </a:r>
            <a:r>
              <a:rPr lang="en-US" altLang="ja-JP" b="1" dirty="0">
                <a:latin typeface="ＤＦＰ隷書体"/>
                <a:ea typeface="ＤＦＰ隷書体"/>
                <a:cs typeface="ＤＦＰ隷書体"/>
              </a:rPr>
              <a:t>｢</a:t>
            </a:r>
            <a:r>
              <a:rPr lang="ja-JP" altLang="en-US" b="1" dirty="0">
                <a:latin typeface="ＤＦＰ隷書体"/>
                <a:ea typeface="ＤＦＰ隷書体"/>
                <a:cs typeface="ＤＦＰ隷書体"/>
              </a:rPr>
              <a:t>神の国の福音</a:t>
            </a:r>
            <a:r>
              <a:rPr lang="en-US" altLang="ja-JP" b="1" dirty="0">
                <a:latin typeface="ＤＦＰ隷書体"/>
                <a:ea typeface="ＤＦＰ隷書体"/>
                <a:cs typeface="ＤＦＰ隷書体"/>
              </a:rPr>
              <a:t>｣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ja-JP" altLang="en-US" dirty="0">
                <a:latin typeface="HG明朝E" panose="02020909000000000000" pitchFamily="17" charset="-128"/>
                <a:ea typeface="HG明朝E" panose="02020909000000000000" pitchFamily="17" charset="-128"/>
                <a:cs typeface="ＤＦＰ隷書体"/>
              </a:rPr>
              <a:t>の拡がりのために</a:t>
            </a:r>
            <a:endParaRPr lang="en-US" altLang="ja-JP" dirty="0">
              <a:latin typeface="HG明朝E" panose="02020909000000000000" pitchFamily="17" charset="-128"/>
              <a:ea typeface="HG明朝E" panose="02020909000000000000" pitchFamily="17" charset="-128"/>
              <a:cs typeface="ＤＦＰ隷書体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4725144"/>
            <a:ext cx="161607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47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１歴史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213992"/>
            <a:ext cx="9469560" cy="564400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kumimoji="1" lang="en-US" altLang="ja-JP" sz="6000" dirty="0" smtClean="0">
                <a:latin typeface="ヒラギノ明朝 ProN W6"/>
                <a:ea typeface="ヒラギノ明朝 ProN W6"/>
                <a:cs typeface="ヒラギノ明朝 ProN W6"/>
              </a:rPr>
              <a:t>2006</a:t>
            </a:r>
            <a:r>
              <a:rPr kumimoji="1" lang="ja-JP" altLang="en-US" sz="6000" dirty="0" smtClean="0">
                <a:latin typeface="ヒラギノ明朝 ProN W6"/>
                <a:ea typeface="ヒラギノ明朝 ProN W6"/>
                <a:cs typeface="ヒラギノ明朝 ProN W6"/>
              </a:rPr>
              <a:t>年準備会：</a:t>
            </a:r>
            <a:r>
              <a:rPr kumimoji="1" lang="en-US" altLang="ja-JP" sz="6000" dirty="0" smtClean="0">
                <a:latin typeface="ヒラギノ明朝 ProN W6"/>
                <a:ea typeface="ヒラギノ明朝 ProN W6"/>
                <a:cs typeface="ヒラギノ明朝 ProN W6"/>
              </a:rPr>
              <a:t>11</a:t>
            </a:r>
            <a:r>
              <a:rPr kumimoji="1" lang="ja-JP" altLang="en-US" sz="6000" dirty="0" smtClean="0">
                <a:latin typeface="ヒラギノ明朝 ProN W6"/>
                <a:ea typeface="ヒラギノ明朝 ProN W6"/>
                <a:cs typeface="ヒラギノ明朝 ProN W6"/>
              </a:rPr>
              <a:t>月</a:t>
            </a:r>
            <a:r>
              <a:rPr kumimoji="1" lang="en-US" altLang="ja-JP" sz="6000" dirty="0" smtClean="0">
                <a:latin typeface="ヒラギノ明朝 ProN W6"/>
                <a:ea typeface="ヒラギノ明朝 ProN W6"/>
                <a:cs typeface="ヒラギノ明朝 ProN W6"/>
              </a:rPr>
              <a:t>26</a:t>
            </a:r>
            <a:r>
              <a:rPr kumimoji="1" lang="ja-JP" altLang="en-US" sz="6000" dirty="0" smtClean="0">
                <a:latin typeface="ヒラギノ明朝 ProN W6"/>
                <a:ea typeface="ヒラギノ明朝 ProN W6"/>
                <a:cs typeface="ヒラギノ明朝 ProN W6"/>
              </a:rPr>
              <a:t>日　</a:t>
            </a:r>
            <a:endParaRPr kumimoji="1" lang="en-US" altLang="ja-JP" sz="6000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kumimoji="1" lang="ja-JP" altLang="en-US" sz="6000" dirty="0" smtClean="0">
                <a:latin typeface="ヒラギノ明朝 ProN W6"/>
                <a:ea typeface="ヒラギノ明朝 ProN W6"/>
                <a:cs typeface="ヒラギノ明朝 ProN W6"/>
              </a:rPr>
              <a:t>　　　　　　　 江波戸</a:t>
            </a:r>
            <a:r>
              <a:rPr kumimoji="1" lang="en-US" altLang="ja-JP" sz="6000" dirty="0" smtClean="0">
                <a:latin typeface="ヒラギノ明朝 ProN W6"/>
                <a:ea typeface="ヒラギノ明朝 ProN W6"/>
                <a:cs typeface="ヒラギノ明朝 ProN W6"/>
              </a:rPr>
              <a:t>･</a:t>
            </a:r>
            <a:r>
              <a:rPr kumimoji="1" lang="ja-JP" altLang="en-US" sz="6000" dirty="0" smtClean="0">
                <a:latin typeface="ヒラギノ明朝 ProN W6"/>
                <a:ea typeface="ヒラギノ明朝 ProN W6"/>
                <a:cs typeface="ヒラギノ明朝 ProN W6"/>
              </a:rPr>
              <a:t>小川で「</a:t>
            </a:r>
            <a:r>
              <a:rPr lang="ja-JP" altLang="ja-JP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カレブの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会の</a:t>
            </a:r>
            <a:r>
              <a:rPr lang="ja-JP" altLang="ja-JP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特徴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」を話し合い、</a:t>
            </a:r>
            <a:endParaRPr lang="en-US" altLang="ja-JP" sz="6000" kern="100" dirty="0" smtClean="0">
              <a:effectLst/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en-US" altLang="ja-JP" sz="6000" kern="100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en-US" altLang="ja-JP" sz="6000" kern="100" dirty="0" smtClean="0">
                <a:latin typeface="ヒラギノ明朝 ProN W6"/>
                <a:ea typeface="ヒラギノ明朝 ProN W6"/>
                <a:cs typeface="ヒラギノ明朝 ProN W6"/>
              </a:rPr>
              <a:t>                     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二人で設立</a:t>
            </a:r>
            <a:r>
              <a:rPr lang="ja-JP" altLang="en-US" sz="6000" kern="100" dirty="0" smtClean="0">
                <a:latin typeface="ヒラギノ明朝 ProN W6"/>
                <a:ea typeface="ヒラギノ明朝 ProN W6"/>
                <a:cs typeface="ヒラギノ明朝 ProN W6"/>
              </a:rPr>
              <a:t>準備をはじめる</a:t>
            </a:r>
            <a:endParaRPr lang="en-US" altLang="ja-JP" sz="6000" kern="100" dirty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特徴：</a:t>
            </a:r>
            <a:endParaRPr lang="ja-JP" altLang="ja-JP" sz="6000" kern="100" dirty="0" smtClean="0">
              <a:effectLst/>
              <a:latin typeface="ヒラギノ明朝 ProN W6"/>
              <a:ea typeface="ヒラギノ明朝 ProN W6"/>
              <a:cs typeface="ヒラギノ明朝 ProN W6"/>
            </a:endParaRPr>
          </a:p>
          <a:p>
            <a:pPr marL="0" lvl="0" indent="0" algn="just">
              <a:buNone/>
              <a:tabLst>
                <a:tab pos="266700" algn="l"/>
              </a:tabLst>
            </a:pPr>
            <a:r>
              <a:rPr lang="en-US" altLang="en-US" sz="6000" kern="100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１）</a:t>
            </a:r>
            <a:r>
              <a:rPr lang="ja-JP" altLang="ja-JP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生涯現役</a:t>
            </a:r>
            <a:r>
              <a:rPr lang="ja-JP" altLang="ja-JP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、生涯奉仕、生涯仲間</a:t>
            </a:r>
          </a:p>
          <a:p>
            <a:pPr marL="0" lvl="0" indent="0" algn="just">
              <a:buNone/>
              <a:tabLst>
                <a:tab pos="266700" algn="l"/>
              </a:tabLst>
            </a:pPr>
            <a:r>
              <a:rPr lang="en-US" altLang="en-US" sz="6000" kern="100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２）</a:t>
            </a:r>
            <a:r>
              <a:rPr lang="ja-JP" altLang="ja-JP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置かれところで祭司</a:t>
            </a:r>
            <a:r>
              <a:rPr lang="ja-JP" altLang="ja-JP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としての役割が発揮されるよう助け合う</a:t>
            </a:r>
            <a:endParaRPr lang="en-US" altLang="ja-JP" sz="6000" kern="100" dirty="0" smtClean="0">
              <a:effectLst/>
              <a:latin typeface="ヒラギノ明朝 ProN W6"/>
              <a:ea typeface="ヒラギノ明朝 ProN W6"/>
              <a:cs typeface="ヒラギノ明朝 ProN W6"/>
            </a:endParaRPr>
          </a:p>
          <a:p>
            <a:pPr marL="0" lvl="0" indent="0" algn="just">
              <a:buNone/>
              <a:tabLst>
                <a:tab pos="266700" algn="l"/>
              </a:tabLst>
            </a:pPr>
            <a:r>
              <a:rPr lang="en-US" altLang="en-US" sz="6000" kern="100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３）</a:t>
            </a:r>
            <a:r>
              <a:rPr lang="ja-JP" altLang="en-US" sz="6000" kern="100" dirty="0">
                <a:solidFill>
                  <a:srgbClr val="00B050"/>
                </a:solidFill>
                <a:latin typeface="ヒラギノ明朝 ProN W6"/>
                <a:ea typeface="ヒラギノ明朝 ProN W6"/>
                <a:cs typeface="ヒラギノ明朝 ProN W6"/>
              </a:rPr>
              <a:t>ありのままで</a:t>
            </a:r>
            <a:r>
              <a:rPr lang="ja-JP" altLang="ja-JP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、無理のない</a:t>
            </a:r>
            <a:r>
              <a:rPr lang="ja-JP" altLang="en-US" sz="6000" kern="100" dirty="0" smtClean="0">
                <a:latin typeface="ヒラギノ明朝 ProN W6"/>
                <a:ea typeface="ヒラギノ明朝 ProN W6"/>
                <a:cs typeface="ヒラギノ明朝 ProN W6"/>
              </a:rPr>
              <a:t>生涯にわたる</a:t>
            </a:r>
            <a:r>
              <a:rPr lang="ja-JP" altLang="ja-JP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信仰の歩みを支え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あう</a:t>
            </a:r>
            <a:endParaRPr lang="ja-JP" altLang="ja-JP" sz="6000" kern="100" dirty="0" smtClean="0">
              <a:effectLst/>
              <a:latin typeface="ヒラギノ明朝 ProN W6"/>
              <a:ea typeface="ヒラギノ明朝 ProN W6"/>
              <a:cs typeface="ヒラギノ明朝 ProN W6"/>
            </a:endParaRPr>
          </a:p>
          <a:p>
            <a:pPr marL="0" lvl="0" indent="0" algn="just">
              <a:buNone/>
              <a:tabLst>
                <a:tab pos="266700" algn="l"/>
              </a:tabLst>
            </a:pPr>
            <a:r>
              <a:rPr lang="en-US" altLang="en-US" sz="6000" kern="100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４）</a:t>
            </a:r>
            <a:r>
              <a:rPr lang="ja-JP" altLang="ja-JP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その</a:t>
            </a:r>
            <a:r>
              <a:rPr lang="ja-JP" altLang="ja-JP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賜物を引き出すお手伝い</a:t>
            </a:r>
            <a:endParaRPr lang="ja-JP" altLang="ja-JP" sz="6000" kern="100" dirty="0" smtClean="0">
              <a:effectLst/>
              <a:latin typeface="ヒラギノ明朝 ProN W6"/>
              <a:ea typeface="ヒラギノ明朝 ProN W6"/>
              <a:cs typeface="ヒラギノ明朝 ProN W6"/>
            </a:endParaRPr>
          </a:p>
          <a:p>
            <a:pPr marL="0" lvl="0" indent="0" algn="just">
              <a:buNone/>
              <a:tabLst>
                <a:tab pos="266700" algn="l"/>
              </a:tabLst>
            </a:pPr>
            <a:r>
              <a:rPr lang="en-US" altLang="en-US" sz="6000" kern="100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５）</a:t>
            </a:r>
            <a:r>
              <a:rPr lang="ja-JP" altLang="ja-JP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活動中心ではなく、</a:t>
            </a:r>
            <a:r>
              <a:rPr lang="ja-JP" altLang="ja-JP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関係中心</a:t>
            </a:r>
            <a:endParaRPr lang="ja-JP" altLang="ja-JP" sz="6000" kern="100" dirty="0" smtClean="0">
              <a:effectLst/>
              <a:latin typeface="ヒラギノ明朝 ProN W6"/>
              <a:ea typeface="ヒラギノ明朝 ProN W6"/>
              <a:cs typeface="ヒラギノ明朝 ProN W6"/>
            </a:endParaRPr>
          </a:p>
          <a:p>
            <a:pPr marL="0" lvl="0" indent="0" algn="just">
              <a:buNone/>
              <a:tabLst>
                <a:tab pos="266700" algn="l"/>
              </a:tabLst>
            </a:pPr>
            <a:r>
              <a:rPr lang="en-US" altLang="en-US" sz="6000" kern="100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６）</a:t>
            </a:r>
            <a:r>
              <a:rPr lang="ja-JP" altLang="ja-JP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伝統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（形式）</a:t>
            </a:r>
            <a:r>
              <a:rPr lang="ja-JP" altLang="ja-JP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中心ではなく、</a:t>
            </a:r>
            <a:r>
              <a:rPr lang="ja-JP" altLang="ja-JP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キリスト中心、みことば中心</a:t>
            </a:r>
            <a:endParaRPr lang="ja-JP" altLang="ja-JP" sz="6000" kern="100" dirty="0" smtClean="0">
              <a:effectLst/>
              <a:latin typeface="ヒラギノ明朝 ProN W6"/>
              <a:ea typeface="ヒラギノ明朝 ProN W6"/>
              <a:cs typeface="ヒラギノ明朝 ProN W6"/>
            </a:endParaRPr>
          </a:p>
          <a:p>
            <a:pPr marL="0" lvl="0" indent="0" algn="just">
              <a:buNone/>
              <a:tabLst>
                <a:tab pos="266700" algn="l"/>
              </a:tabLst>
            </a:pPr>
            <a:r>
              <a:rPr lang="en-US" altLang="en-US" sz="6000" kern="100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７）</a:t>
            </a:r>
            <a:r>
              <a:rPr lang="ja-JP" altLang="ja-JP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福音</a:t>
            </a:r>
            <a:r>
              <a:rPr lang="ja-JP" altLang="en-US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の</a:t>
            </a:r>
            <a:r>
              <a:rPr lang="ja-JP" altLang="ja-JP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生き方をもって</a:t>
            </a:r>
            <a:r>
              <a:rPr lang="ja-JP" altLang="en-US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福音を</a:t>
            </a:r>
            <a:r>
              <a:rPr lang="ja-JP" altLang="ja-JP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伝える</a:t>
            </a:r>
            <a:endParaRPr lang="ja-JP" altLang="ja-JP" sz="6000" kern="100" dirty="0" smtClean="0">
              <a:effectLst/>
              <a:latin typeface="ヒラギノ明朝 ProN W6"/>
              <a:ea typeface="ヒラギノ明朝 ProN W6"/>
              <a:cs typeface="ヒラギノ明朝 ProN W6"/>
            </a:endParaRPr>
          </a:p>
          <a:p>
            <a:pPr marL="0" lvl="0" indent="0" algn="just">
              <a:buNone/>
              <a:tabLst>
                <a:tab pos="266700" algn="l"/>
              </a:tabLst>
            </a:pPr>
            <a:r>
              <a:rPr lang="en-US" altLang="ja-JP" sz="6000" kern="100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８）</a:t>
            </a:r>
            <a:r>
              <a:rPr lang="ja-JP" altLang="ja-JP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退職</a:t>
            </a:r>
            <a:r>
              <a:rPr lang="ja-JP" altLang="en-US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前の</a:t>
            </a:r>
            <a:r>
              <a:rPr lang="ja-JP" altLang="ja-JP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人々を</a:t>
            </a:r>
            <a:r>
              <a:rPr lang="ja-JP" altLang="en-US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も</a:t>
            </a:r>
            <a:r>
              <a:rPr lang="ja-JP" altLang="ja-JP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歓迎する</a:t>
            </a:r>
          </a:p>
          <a:p>
            <a:pPr marL="0" lvl="0" indent="0" algn="just">
              <a:buNone/>
              <a:tabLst>
                <a:tab pos="266700" algn="l"/>
              </a:tabLst>
            </a:pPr>
            <a:r>
              <a:rPr lang="en-US" altLang="en-US" sz="6000" kern="100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９）</a:t>
            </a:r>
            <a:r>
              <a:rPr lang="ja-JP" altLang="ja-JP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広がりは、人から人へ</a:t>
            </a:r>
            <a:endParaRPr lang="ja-JP" altLang="ja-JP" sz="6000" kern="100" dirty="0" smtClean="0">
              <a:effectLst/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n-US" altLang="ja-JP" sz="6000" kern="100" dirty="0" smtClean="0">
                <a:latin typeface="ヒラギノ明朝 ProN W6"/>
                <a:ea typeface="ヒラギノ明朝 ProN W6"/>
                <a:cs typeface="ヒラギノ明朝 ProN W6"/>
              </a:rPr>
              <a:t>10</a:t>
            </a:r>
            <a:r>
              <a:rPr lang="ja-JP" altLang="en-US" sz="6000" kern="100" dirty="0" smtClean="0">
                <a:latin typeface="ヒラギノ明朝 ProN W6"/>
                <a:ea typeface="ヒラギノ明朝 ProN W6"/>
                <a:cs typeface="ヒラギノ明朝 ProN W6"/>
              </a:rPr>
              <a:t>）</a:t>
            </a:r>
            <a:r>
              <a:rPr lang="ja-JP" altLang="ja-JP" sz="6000" kern="100" dirty="0" smtClean="0">
                <a:solidFill>
                  <a:srgbClr val="00B050"/>
                </a:solidFill>
                <a:effectLst/>
                <a:latin typeface="ヒラギノ明朝 ProN W6"/>
                <a:ea typeface="ヒラギノ明朝 ProN W6"/>
                <a:cs typeface="ヒラギノ明朝 ProN W6"/>
              </a:rPr>
              <a:t>定期的な交わり</a:t>
            </a:r>
            <a:r>
              <a:rPr lang="ja-JP" altLang="ja-JP" sz="6000" kern="100" dirty="0" smtClean="0">
                <a:effectLst/>
                <a:latin typeface="ヒラギノ明朝 ProN W6"/>
                <a:ea typeface="ヒラギノ明朝 ProN W6"/>
                <a:cs typeface="ヒラギノ明朝 ProN W6"/>
              </a:rPr>
              <a:t>を持つ</a:t>
            </a:r>
          </a:p>
          <a:p>
            <a:endParaRPr kumimoji="1" lang="ja-JP" altLang="en-US" dirty="0">
              <a:latin typeface="ヒラギノ明朝 ProN W6"/>
              <a:ea typeface="ヒラギノ明朝 ProN W6"/>
              <a:cs typeface="ヒラギノ明朝 ProN W6"/>
            </a:endParaRPr>
          </a:p>
        </p:txBody>
      </p:sp>
      <p:pic>
        <p:nvPicPr>
          <p:cNvPr id="1026" name="図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01208"/>
            <a:ext cx="1614810" cy="11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34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1:1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年間の流れ（前半の</a:t>
            </a:r>
            <a:r>
              <a:rPr kumimoji="1" lang="en-US" altLang="ja-JP" dirty="0" smtClean="0"/>
              <a:t>5</a:t>
            </a:r>
            <a:r>
              <a:rPr kumimoji="1" lang="ja-JP" altLang="en-US" dirty="0" smtClean="0"/>
              <a:t>年間）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5576" y="1628800"/>
            <a:ext cx="8136904" cy="511256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●</a:t>
            </a:r>
            <a:r>
              <a:rPr kumimoji="1"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2007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年：第一回が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1</a:t>
            </a: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月</a:t>
            </a:r>
            <a:r>
              <a:rPr lang="en-US" altLang="ja-JP" dirty="0">
                <a:latin typeface="ヒラギノ明朝 ProN W6"/>
                <a:ea typeface="ヒラギノ明朝 ProN W6"/>
                <a:cs typeface="ヒラギノ明朝 ProN W6"/>
              </a:rPr>
              <a:t>5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日スタート４人</a:t>
            </a: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　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　　　　</a:t>
            </a:r>
            <a:r>
              <a:rPr lang="ja-JP" altLang="en-US" sz="2800" dirty="0" smtClean="0">
                <a:latin typeface="ヒラギノ明朝 ProN W6"/>
                <a:ea typeface="ヒラギノ明朝 ProN W6"/>
                <a:cs typeface="ヒラギノ明朝 ProN W6"/>
              </a:rPr>
              <a:t>（江波戸・外口・中谷・小川）</a:t>
            </a:r>
            <a:endParaRPr lang="en-US" altLang="ja-JP" sz="2800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●</a:t>
            </a:r>
            <a:r>
              <a:rPr kumimoji="1"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2008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年：キリスト者、男子主体の交わり</a:t>
            </a:r>
            <a:endParaRPr kumimoji="1"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●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2009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年：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14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人に成長。男子だけでなく女性、</a:t>
            </a: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　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　　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 未信者の方々も参加</a:t>
            </a: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　　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</a:t>
            </a: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「カレブの会の二つの目標」を確認</a:t>
            </a: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●</a:t>
            </a:r>
            <a:r>
              <a:rPr kumimoji="1"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2010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年：</a:t>
            </a:r>
            <a:r>
              <a:rPr kumimoji="1" lang="en-US" altLang="ja-JP" dirty="0" smtClean="0">
                <a:solidFill>
                  <a:srgbClr val="00B050"/>
                </a:solidFill>
                <a:latin typeface="ヒラギノ明朝 ProN W6"/>
                <a:ea typeface="ヒラギノ明朝 ProN W6"/>
                <a:cs typeface="ヒラギノ明朝 ProN W6"/>
              </a:rPr>
              <a:t>｢</a:t>
            </a:r>
            <a:r>
              <a:rPr kumimoji="1" lang="ja-JP" altLang="en-US" dirty="0" smtClean="0">
                <a:solidFill>
                  <a:srgbClr val="00B050"/>
                </a:solidFill>
                <a:latin typeface="ヒラギノ明朝 ProN W6"/>
                <a:ea typeface="ヒラギノ明朝 ProN W6"/>
                <a:cs typeface="ヒラギノ明朝 ProN W6"/>
              </a:rPr>
              <a:t>宇大カレブの会」</a:t>
            </a:r>
            <a:r>
              <a:rPr kumimoji="1"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の誕生</a:t>
            </a:r>
            <a:endParaRPr kumimoji="1"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　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　</a:t>
            </a:r>
            <a:r>
              <a:rPr lang="en-US" altLang="ja-JP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 退職前の宇都宮大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OB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の社会人のために</a:t>
            </a: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　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　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   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</a:t>
            </a: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 始まる</a:t>
            </a:r>
            <a:r>
              <a:rPr lang="ja-JP" altLang="en-US" sz="2800" dirty="0" smtClean="0">
                <a:latin typeface="ヒラギノ明朝 ProN W6"/>
                <a:ea typeface="ヒラギノ明朝 ProN W6"/>
                <a:cs typeface="ヒラギノ明朝 ProN W6"/>
              </a:rPr>
              <a:t>（２０１６年から退職者が出る）</a:t>
            </a:r>
            <a:endParaRPr kumimoji="1" lang="en-US" altLang="ja-JP" sz="2800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●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2011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年：この年「有終の美」をテーマにする</a:t>
            </a: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　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　</a:t>
            </a: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altLang="ja-JP" dirty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07791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1:2</a:t>
            </a:r>
            <a:r>
              <a:rPr kumimoji="1" lang="ja-JP" altLang="en-US" dirty="0" smtClean="0"/>
              <a:t>　交わりの写真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1"/>
          <a:stretch/>
        </p:blipFill>
        <p:spPr bwMode="auto">
          <a:xfrm>
            <a:off x="2307695" y="1268760"/>
            <a:ext cx="6534951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goro\Pictures\カレブ\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2" t="1" r="1536" b="33706"/>
          <a:stretch/>
        </p:blipFill>
        <p:spPr bwMode="auto">
          <a:xfrm>
            <a:off x="563236" y="4149080"/>
            <a:ext cx="4224788" cy="2228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722" t="-507253" r="191842" b="313092"/>
          <a:stretch/>
        </p:blipFill>
        <p:spPr bwMode="auto">
          <a:xfrm>
            <a:off x="-7772399" y="-5829296"/>
            <a:ext cx="6777016" cy="577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004048" y="5085184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喫茶シャロームでのカレブの会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佐藤安子さん（通信</a:t>
            </a:r>
            <a:r>
              <a:rPr lang="en-US" altLang="ja-JP" dirty="0" smtClean="0"/>
              <a:t>9</a:t>
            </a:r>
            <a:r>
              <a:rPr lang="ja-JP" altLang="en-US" dirty="0" smtClean="0"/>
              <a:t>号）の</a:t>
            </a:r>
            <a:endParaRPr lang="en-US" altLang="ja-JP" dirty="0" smtClean="0"/>
          </a:p>
          <a:p>
            <a:r>
              <a:rPr lang="ja-JP" altLang="en-US" dirty="0" smtClean="0"/>
              <a:t>ご厚意</a:t>
            </a:r>
            <a:r>
              <a:rPr lang="ja-JP" altLang="en-US" dirty="0"/>
              <a:t>に</a:t>
            </a:r>
            <a:r>
              <a:rPr lang="ja-JP" altLang="en-US" dirty="0" smtClean="0"/>
              <a:t>より</a:t>
            </a:r>
            <a:r>
              <a:rPr kumimoji="1" lang="en-US" altLang="ja-JP" dirty="0" smtClean="0"/>
              <a:t>8</a:t>
            </a:r>
            <a:r>
              <a:rPr kumimoji="1" lang="ja-JP" altLang="en-US" dirty="0" smtClean="0"/>
              <a:t>年もこの場所で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987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1:3</a:t>
            </a:r>
            <a:r>
              <a:rPr kumimoji="1" lang="ja-JP" altLang="en-US" dirty="0" smtClean="0"/>
              <a:t>　１０年間の流れ（後半</a:t>
            </a:r>
            <a:r>
              <a:rPr kumimoji="1" lang="en-US" altLang="ja-JP" dirty="0" smtClean="0"/>
              <a:t>5</a:t>
            </a:r>
            <a:r>
              <a:rPr kumimoji="1" lang="ja-JP" altLang="en-US" dirty="0" smtClean="0"/>
              <a:t>年間）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368189"/>
            <a:ext cx="8892480" cy="522916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3000" dirty="0">
                <a:latin typeface="ヒラギノ明朝 ProN W6"/>
                <a:ea typeface="ヒラギノ明朝 ProN W6"/>
                <a:cs typeface="ヒラギノ明朝 ProN W6"/>
              </a:rPr>
              <a:t>世話人会</a:t>
            </a:r>
            <a:r>
              <a:rPr lang="ja-JP" altLang="en-US" sz="3000" dirty="0" smtClean="0">
                <a:latin typeface="ヒラギノ明朝 ProN W6"/>
                <a:ea typeface="ヒラギノ明朝 ProN W6"/>
                <a:cs typeface="ヒラギノ明朝 ProN W6"/>
              </a:rPr>
              <a:t>：　　　　　　　　　　 　  江波戸</a:t>
            </a:r>
            <a:r>
              <a:rPr lang="ja-JP" altLang="en-US" sz="3000" dirty="0">
                <a:latin typeface="ヒラギノ明朝 ProN W6"/>
                <a:ea typeface="ヒラギノ明朝 ProN W6"/>
                <a:cs typeface="ヒラギノ明朝 ProN W6"/>
              </a:rPr>
              <a:t>啓</a:t>
            </a:r>
            <a:r>
              <a:rPr lang="ja-JP" altLang="en-US" sz="3000" dirty="0" smtClean="0">
                <a:latin typeface="ヒラギノ明朝 ProN W6"/>
                <a:ea typeface="ヒラギノ明朝 ProN W6"/>
                <a:cs typeface="ヒラギノ明朝 ProN W6"/>
              </a:rPr>
              <a:t>悟</a:t>
            </a:r>
            <a:r>
              <a:rPr lang="en-US" altLang="ja-JP" sz="3000" dirty="0" smtClean="0">
                <a:latin typeface="ヒラギノ明朝 ProN W6"/>
                <a:ea typeface="ヒラギノ明朝 ProN W6"/>
                <a:cs typeface="ヒラギノ明朝 ProN W6"/>
              </a:rPr>
              <a:t>(</a:t>
            </a:r>
            <a:r>
              <a:rPr lang="ja-JP" altLang="en-US" sz="3000" dirty="0" smtClean="0">
                <a:latin typeface="ヒラギノ明朝 ProN W6"/>
                <a:ea typeface="ヒラギノ明朝 ProN W6"/>
                <a:cs typeface="ヒラギノ明朝 ProN W6"/>
              </a:rPr>
              <a:t>左</a:t>
            </a:r>
            <a:r>
              <a:rPr lang="en-US" altLang="ja-JP" sz="3000" dirty="0" smtClean="0">
                <a:latin typeface="ヒラギノ明朝 ProN W6"/>
                <a:ea typeface="ヒラギノ明朝 ProN W6"/>
                <a:cs typeface="ヒラギノ明朝 ProN W6"/>
              </a:rPr>
              <a:t>)</a:t>
            </a:r>
            <a:r>
              <a:rPr lang="ja-JP" altLang="en-US" sz="3000" dirty="0">
                <a:latin typeface="ヒラギノ明朝 ProN W6"/>
                <a:ea typeface="ヒラギノ明朝 ProN W6"/>
                <a:cs typeface="ヒラギノ明朝 ProN W6"/>
              </a:rPr>
              <a:t> </a:t>
            </a:r>
            <a:r>
              <a:rPr lang="ja-JP" altLang="en-US" sz="1700" dirty="0" smtClean="0">
                <a:latin typeface="HGｺﾞｼｯｸE" panose="020B0909000000000000" pitchFamily="49" charset="-128"/>
                <a:ea typeface="HGｺﾞｼｯｸE" panose="020B0909000000000000" pitchFamily="49" charset="-128"/>
                <a:cs typeface="Arial Unicode MS" panose="020B0604020202020204" pitchFamily="50" charset="-128"/>
              </a:rPr>
              <a:t>カレブ通信３号</a:t>
            </a:r>
            <a:endParaRPr lang="en-US" altLang="ja-JP" sz="1700" dirty="0" smtClean="0">
              <a:latin typeface="HGｺﾞｼｯｸE" panose="020B0909000000000000" pitchFamily="49" charset="-128"/>
              <a:ea typeface="HGｺﾞｼｯｸE" panose="020B0909000000000000" pitchFamily="49" charset="-128"/>
              <a:cs typeface="Arial Unicode MS" panose="020B0604020202020204" pitchFamily="50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3000" dirty="0" smtClean="0">
                <a:latin typeface="ヒラギノ明朝 ProN W6"/>
                <a:ea typeface="ヒラギノ明朝 ProN W6"/>
                <a:cs typeface="ヒラギノ明朝 ProN W6"/>
              </a:rPr>
              <a:t>　　　　　　　　　　　　　　　　　     外</a:t>
            </a:r>
            <a:r>
              <a:rPr lang="ja-JP" altLang="en-US" sz="3000" dirty="0">
                <a:latin typeface="ヒラギノ明朝 ProN W6"/>
                <a:ea typeface="ヒラギノ明朝 ProN W6"/>
                <a:cs typeface="ヒラギノ明朝 ProN W6"/>
              </a:rPr>
              <a:t>口琢</a:t>
            </a:r>
            <a:r>
              <a:rPr lang="ja-JP" altLang="en-US" sz="3000" dirty="0" smtClean="0">
                <a:latin typeface="ヒラギノ明朝 ProN W6"/>
                <a:ea typeface="ヒラギノ明朝 ProN W6"/>
                <a:cs typeface="ヒラギノ明朝 ProN W6"/>
              </a:rPr>
              <a:t>朗</a:t>
            </a:r>
            <a:r>
              <a:rPr lang="en-US" altLang="ja-JP" sz="3000" dirty="0" smtClean="0">
                <a:latin typeface="ヒラギノ明朝 ProN W6"/>
                <a:ea typeface="ヒラギノ明朝 ProN W6"/>
                <a:cs typeface="ヒラギノ明朝 ProN W6"/>
              </a:rPr>
              <a:t>(</a:t>
            </a:r>
            <a:r>
              <a:rPr lang="ja-JP" altLang="en-US" sz="3000" dirty="0" smtClean="0">
                <a:latin typeface="ヒラギノ明朝 ProN W6"/>
                <a:ea typeface="ヒラギノ明朝 ProN W6"/>
                <a:cs typeface="ヒラギノ明朝 ProN W6"/>
              </a:rPr>
              <a:t>右）</a:t>
            </a:r>
            <a:endParaRPr lang="en-US" altLang="ja-JP" sz="3000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3000" dirty="0" smtClean="0">
                <a:latin typeface="ヒラギノ明朝 ProN W6"/>
                <a:ea typeface="ヒラギノ明朝 ProN W6"/>
                <a:cs typeface="ヒラギノ明朝 ProN W6"/>
              </a:rPr>
              <a:t>                                          代表：小川</a:t>
            </a:r>
            <a:r>
              <a:rPr lang="ja-JP" altLang="en-US" sz="3000" dirty="0">
                <a:latin typeface="ヒラギノ明朝 ProN W6"/>
                <a:ea typeface="ヒラギノ明朝 ProN W6"/>
                <a:cs typeface="ヒラギノ明朝 ProN W6"/>
              </a:rPr>
              <a:t>吾</a:t>
            </a:r>
            <a:r>
              <a:rPr lang="ja-JP" altLang="en-US" sz="3000" dirty="0" smtClean="0">
                <a:latin typeface="ヒラギノ明朝 ProN W6"/>
                <a:ea typeface="ヒラギノ明朝 ProN W6"/>
                <a:cs typeface="ヒラギノ明朝 ProN W6"/>
              </a:rPr>
              <a:t>朗　</a:t>
            </a:r>
            <a:endParaRPr lang="en-US" altLang="ja-JP" sz="3000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3000" dirty="0" smtClean="0">
                <a:latin typeface="ヒラギノ明朝 ProN W6"/>
                <a:ea typeface="ヒラギノ明朝 ProN W6"/>
                <a:cs typeface="ヒラギノ明朝 ProN W6"/>
              </a:rPr>
              <a:t>　　　</a:t>
            </a:r>
            <a:endParaRPr lang="en-US" altLang="ja-JP" sz="3000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●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2012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年・・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｢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福音の学び」が加わる</a:t>
            </a:r>
            <a:endParaRPr lang="en-US" altLang="ja-JP" dirty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●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2013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年・・新たな参加者もあり、一方で、</a:t>
            </a: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　　　　　　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  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他地区へ移動される方もいる</a:t>
            </a:r>
            <a:endParaRPr lang="en-US" altLang="ja-JP" dirty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●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2014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年・・人の移動をきっかけに他地区への</a:t>
            </a: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　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　　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           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広がりを祈りはじめる</a:t>
            </a:r>
            <a:endParaRPr lang="en-US" altLang="ja-JP" dirty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●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2015</a:t>
            </a: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年・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・</a:t>
            </a:r>
            <a:r>
              <a:rPr lang="ja-JP" altLang="en-US" dirty="0" smtClean="0">
                <a:solidFill>
                  <a:srgbClr val="00B050"/>
                </a:solidFill>
                <a:latin typeface="ヒラギノ明朝 ProN W6"/>
                <a:ea typeface="ヒラギノ明朝 ProN W6"/>
                <a:cs typeface="ヒラギノ明朝 ProN W6"/>
              </a:rPr>
              <a:t>「</a:t>
            </a:r>
            <a:r>
              <a:rPr lang="ja-JP" altLang="en-US" dirty="0">
                <a:solidFill>
                  <a:srgbClr val="00B050"/>
                </a:solidFill>
                <a:latin typeface="ヒラギノ明朝 ProN W6"/>
                <a:ea typeface="ヒラギノ明朝 ProN W6"/>
                <a:cs typeface="ヒラギノ明朝 ProN W6"/>
              </a:rPr>
              <a:t>那須カレブの会」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誕生と交流</a:t>
            </a:r>
            <a:endParaRPr lang="en-US" altLang="ja-JP" dirty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　　●</a:t>
            </a:r>
            <a:r>
              <a:rPr lang="en-US" altLang="ja-JP" dirty="0" smtClean="0">
                <a:latin typeface="ヒラギノ明朝 ProN W6"/>
                <a:ea typeface="ヒラギノ明朝 ProN W6"/>
                <a:cs typeface="ヒラギノ明朝 ProN W6"/>
              </a:rPr>
              <a:t>2016</a:t>
            </a: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年・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・</a:t>
            </a:r>
            <a:r>
              <a:rPr lang="ja-JP" altLang="en-US" dirty="0" smtClean="0">
                <a:solidFill>
                  <a:srgbClr val="00B050"/>
                </a:solidFill>
                <a:latin typeface="ヒラギノ明朝 ProN W6"/>
                <a:ea typeface="ヒラギノ明朝 ProN W6"/>
                <a:cs typeface="ヒラギノ明朝 ProN W6"/>
              </a:rPr>
              <a:t>「</a:t>
            </a:r>
            <a:r>
              <a:rPr lang="ja-JP" altLang="en-US" dirty="0">
                <a:solidFill>
                  <a:srgbClr val="00B050"/>
                </a:solidFill>
                <a:latin typeface="ヒラギノ明朝 ProN W6"/>
                <a:ea typeface="ヒラギノ明朝 ProN W6"/>
                <a:cs typeface="ヒラギノ明朝 ProN W6"/>
              </a:rPr>
              <a:t>九州カレブの会」</a:t>
            </a:r>
            <a:r>
              <a:rPr lang="ja-JP" altLang="en-US" dirty="0">
                <a:latin typeface="ヒラギノ明朝 ProN W6"/>
                <a:ea typeface="ヒラギノ明朝 ProN W6"/>
                <a:cs typeface="ヒラギノ明朝 ProN W6"/>
              </a:rPr>
              <a:t>誕生と</a:t>
            </a:r>
            <a:r>
              <a:rPr lang="ja-JP" altLang="en-US" dirty="0" smtClean="0">
                <a:latin typeface="ヒラギノ明朝 ProN W6"/>
                <a:ea typeface="ヒラギノ明朝 ProN W6"/>
                <a:cs typeface="ヒラギノ明朝 ProN W6"/>
              </a:rPr>
              <a:t>支援</a:t>
            </a: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endParaRPr lang="en-US" altLang="ja-JP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1026" name="Picture 2" descr="C:\Users\goro\Pictures\宇都宮カレブ\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6"/>
          <a:stretch/>
        </p:blipFill>
        <p:spPr bwMode="auto">
          <a:xfrm>
            <a:off x="3317840" y="1373350"/>
            <a:ext cx="1434335" cy="1462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ro\Pictures\宇都宮カレブ\0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939" b="1"/>
          <a:stretch/>
        </p:blipFill>
        <p:spPr bwMode="auto">
          <a:xfrm>
            <a:off x="2123728" y="1373351"/>
            <a:ext cx="1193693" cy="1462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7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1754" y="476672"/>
            <a:ext cx="8686800" cy="838200"/>
          </a:xfrm>
        </p:spPr>
        <p:txBody>
          <a:bodyPr/>
          <a:lstStyle/>
          <a:p>
            <a:r>
              <a:rPr kumimoji="1" lang="en-US" altLang="ja-JP" dirty="0" smtClean="0"/>
              <a:t>1:4</a:t>
            </a:r>
            <a:r>
              <a:rPr kumimoji="1" lang="ja-JP" altLang="en-US" dirty="0" smtClean="0"/>
              <a:t>　広がるカレブの会の世話人会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4800" y="1340767"/>
            <a:ext cx="8839200" cy="51158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2800" dirty="0" smtClean="0">
                <a:latin typeface="ヒラギノ明朝 ProN W6"/>
                <a:ea typeface="ヒラギノ明朝 ProN W6"/>
                <a:cs typeface="ヒラギノ明朝 ProN W6"/>
              </a:rPr>
              <a:t>●</a:t>
            </a:r>
            <a:r>
              <a:rPr lang="ja-JP" altLang="en-US" sz="2800" dirty="0" smtClean="0">
                <a:solidFill>
                  <a:srgbClr val="00B050"/>
                </a:solidFill>
                <a:latin typeface="ヒラギノ明朝 ProN W6"/>
                <a:ea typeface="ヒラギノ明朝 ProN W6"/>
                <a:cs typeface="ヒラギノ明朝 ProN W6"/>
              </a:rPr>
              <a:t>「宇</a:t>
            </a:r>
            <a:r>
              <a:rPr lang="ja-JP" altLang="en-US" sz="2800" dirty="0">
                <a:solidFill>
                  <a:srgbClr val="00B050"/>
                </a:solidFill>
                <a:latin typeface="ヒラギノ明朝 ProN W6"/>
                <a:ea typeface="ヒラギノ明朝 ProN W6"/>
                <a:cs typeface="ヒラギノ明朝 ProN W6"/>
              </a:rPr>
              <a:t>大カレブの</a:t>
            </a:r>
            <a:r>
              <a:rPr lang="ja-JP" altLang="en-US" sz="2800" dirty="0" smtClean="0">
                <a:solidFill>
                  <a:srgbClr val="00B050"/>
                </a:solidFill>
                <a:latin typeface="ヒラギノ明朝 ProN W6"/>
                <a:ea typeface="ヒラギノ明朝 ProN W6"/>
                <a:cs typeface="ヒラギノ明朝 ProN W6"/>
              </a:rPr>
              <a:t>会」</a:t>
            </a:r>
            <a:endParaRPr lang="ja-JP" altLang="en-US" sz="2800" dirty="0">
              <a:solidFill>
                <a:srgbClr val="00B050"/>
              </a:solidFill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kumimoji="1"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世話人会：島田宏幸</a:t>
            </a:r>
            <a:r>
              <a:rPr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さん</a:t>
            </a:r>
            <a:r>
              <a:rPr lang="en-US" altLang="ja-JP" sz="1600" b="1" i="1" dirty="0" smtClean="0">
                <a:latin typeface="ヒラギノ明朝 ProN W6"/>
                <a:ea typeface="ヒラギノ明朝 ProN W6"/>
                <a:cs typeface="ヒラギノ明朝 ProN W6"/>
              </a:rPr>
              <a:t>(</a:t>
            </a:r>
            <a:r>
              <a:rPr lang="ja-JP" altLang="en-US" sz="1600" b="1" i="1" dirty="0" smtClean="0">
                <a:latin typeface="ヒラギノ明朝 ProN W6"/>
                <a:ea typeface="ヒラギノ明朝 ProN W6"/>
                <a:cs typeface="ヒラギノ明朝 ProN W6"/>
              </a:rPr>
              <a:t>カレブ通信</a:t>
            </a:r>
            <a:r>
              <a:rPr lang="en-US" altLang="ja-JP" sz="1600" b="1" i="1" dirty="0" smtClean="0">
                <a:latin typeface="ヒラギノ明朝 ProN W6"/>
                <a:ea typeface="ヒラギノ明朝 ProN W6"/>
                <a:cs typeface="ヒラギノ明朝 ProN W6"/>
              </a:rPr>
              <a:t>13</a:t>
            </a:r>
            <a:r>
              <a:rPr lang="ja-JP" altLang="en-US" sz="1600" b="1" i="1" dirty="0" smtClean="0">
                <a:latin typeface="ヒラギノ明朝 ProN W6"/>
                <a:ea typeface="ヒラギノ明朝 ProN W6"/>
                <a:cs typeface="ヒラギノ明朝 ProN W6"/>
              </a:rPr>
              <a:t>号</a:t>
            </a:r>
            <a:r>
              <a:rPr lang="en-US" altLang="ja-JP" sz="2000" b="1" i="1" dirty="0">
                <a:latin typeface="ヒラギノ明朝 ProN W6"/>
                <a:ea typeface="ヒラギノ明朝 ProN W6"/>
                <a:cs typeface="ヒラギノ明朝 ProN W6"/>
              </a:rPr>
              <a:t>)</a:t>
            </a:r>
            <a:endParaRPr lang="en-US" altLang="ja-JP" sz="2000" b="1" i="1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　　　　　入江実さん</a:t>
            </a:r>
            <a:r>
              <a:rPr lang="ja-JP" altLang="en-US" sz="1600" b="1" i="1" dirty="0" smtClean="0">
                <a:latin typeface="ヒラギノ明朝 ProN W6"/>
                <a:ea typeface="ヒラギノ明朝 ProN W6"/>
                <a:cs typeface="ヒラギノ明朝 ProN W6"/>
              </a:rPr>
              <a:t>（</a:t>
            </a:r>
            <a:r>
              <a:rPr lang="en-US" altLang="ja-JP" sz="1600" b="1" i="1" dirty="0" smtClean="0">
                <a:latin typeface="ヒラギノ明朝 ProN W6"/>
                <a:ea typeface="ヒラギノ明朝 ProN W6"/>
                <a:cs typeface="ヒラギノ明朝 ProN W6"/>
              </a:rPr>
              <a:t>11</a:t>
            </a:r>
            <a:r>
              <a:rPr lang="ja-JP" altLang="en-US" sz="1600" b="1" i="1" dirty="0" smtClean="0">
                <a:latin typeface="ヒラギノ明朝 ProN W6"/>
                <a:ea typeface="ヒラギノ明朝 ProN W6"/>
                <a:cs typeface="ヒラギノ明朝 ProN W6"/>
              </a:rPr>
              <a:t>号）</a:t>
            </a:r>
            <a:endParaRPr lang="en-US" altLang="ja-JP" sz="1600" b="1" i="1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　　</a:t>
            </a:r>
            <a:r>
              <a:rPr lang="en-US" altLang="ja-JP" sz="2000" i="1" dirty="0" smtClean="0">
                <a:latin typeface="ヒラギノ明朝 ProN W6"/>
                <a:ea typeface="ヒラギノ明朝 ProN W6"/>
                <a:cs typeface="ヒラギノ明朝 ProN W6"/>
              </a:rPr>
              <a:t>      </a:t>
            </a:r>
            <a:r>
              <a:rPr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　代表</a:t>
            </a:r>
            <a:r>
              <a:rPr lang="ja-JP" altLang="en-US" sz="2000" i="1" dirty="0">
                <a:latin typeface="ヒラギノ明朝 ProN W6"/>
                <a:ea typeface="ヒラギノ明朝 ProN W6"/>
                <a:cs typeface="ヒラギノ明朝 ProN W6"/>
              </a:rPr>
              <a:t>：</a:t>
            </a:r>
            <a:r>
              <a:rPr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原田浩司さん</a:t>
            </a:r>
            <a:r>
              <a:rPr lang="ja-JP" altLang="en-US" sz="1600" b="1" i="1" dirty="0" smtClean="0">
                <a:latin typeface="ヒラギノ明朝 ProN W6"/>
                <a:ea typeface="ヒラギノ明朝 ProN W6"/>
                <a:cs typeface="ヒラギノ明朝 ProN W6"/>
              </a:rPr>
              <a:t>（</a:t>
            </a:r>
            <a:r>
              <a:rPr lang="en-US" altLang="ja-JP" sz="1600" b="1" i="1" dirty="0" smtClean="0">
                <a:latin typeface="ヒラギノ明朝 ProN W6"/>
                <a:ea typeface="ヒラギノ明朝 ProN W6"/>
                <a:cs typeface="ヒラギノ明朝 ProN W6"/>
              </a:rPr>
              <a:t>10</a:t>
            </a:r>
            <a:r>
              <a:rPr lang="ja-JP" altLang="en-US" sz="1600" b="1" i="1" dirty="0" smtClean="0">
                <a:latin typeface="ヒラギノ明朝 ProN W6"/>
                <a:ea typeface="ヒラギノ明朝 ProN W6"/>
                <a:cs typeface="ヒラギノ明朝 ProN W6"/>
              </a:rPr>
              <a:t>号）</a:t>
            </a:r>
            <a:endParaRPr lang="en-US" altLang="ja-JP" sz="1600" b="1" i="1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kumimoji="1" lang="ja-JP" altLang="en-US" sz="2800" dirty="0" smtClean="0">
                <a:latin typeface="ヒラギノ明朝 ProN W6"/>
                <a:ea typeface="ヒラギノ明朝 ProN W6"/>
                <a:cs typeface="ヒラギノ明朝 ProN W6"/>
              </a:rPr>
              <a:t>●</a:t>
            </a:r>
            <a:r>
              <a:rPr kumimoji="1" lang="ja-JP" altLang="en-US" sz="2800" dirty="0" smtClean="0">
                <a:solidFill>
                  <a:srgbClr val="00B050"/>
                </a:solidFill>
                <a:latin typeface="ヒラギノ明朝 ProN W6"/>
                <a:ea typeface="ヒラギノ明朝 ProN W6"/>
                <a:cs typeface="ヒラギノ明朝 ProN W6"/>
              </a:rPr>
              <a:t>「那須カレブの会」</a:t>
            </a:r>
            <a:endParaRPr kumimoji="1" lang="en-US" altLang="ja-JP" sz="2800" dirty="0" smtClean="0">
              <a:solidFill>
                <a:srgbClr val="00B050"/>
              </a:solidFill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世話人会：</a:t>
            </a:r>
            <a:endParaRPr lang="en-US" altLang="ja-JP" sz="2000" i="1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sz="2000" i="1" dirty="0">
                <a:latin typeface="ヒラギノ明朝 ProN W6"/>
                <a:ea typeface="ヒラギノ明朝 ProN W6"/>
                <a:cs typeface="ヒラギノ明朝 ProN W6"/>
              </a:rPr>
              <a:t>　</a:t>
            </a:r>
            <a:r>
              <a:rPr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　代表：小島勇、清子さん</a:t>
            </a:r>
            <a:r>
              <a:rPr lang="ja-JP" altLang="en-US" sz="1600" b="1" i="1" dirty="0" smtClean="0">
                <a:latin typeface="ヒラギノ明朝 ProN W6"/>
                <a:ea typeface="ヒラギノ明朝 ProN W6"/>
                <a:cs typeface="ヒラギノ明朝 ProN W6"/>
              </a:rPr>
              <a:t>（</a:t>
            </a:r>
            <a:r>
              <a:rPr lang="en-US" altLang="ja-JP" sz="1600" b="1" i="1" dirty="0" smtClean="0">
                <a:latin typeface="ヒラギノ明朝 ProN W6"/>
                <a:ea typeface="ヒラギノ明朝 ProN W6"/>
                <a:cs typeface="ヒラギノ明朝 ProN W6"/>
              </a:rPr>
              <a:t>29</a:t>
            </a:r>
            <a:r>
              <a:rPr lang="ja-JP" altLang="en-US" sz="1600" b="1" i="1" dirty="0" smtClean="0">
                <a:latin typeface="ヒラギノ明朝 ProN W6"/>
                <a:ea typeface="ヒラギノ明朝 ProN W6"/>
                <a:cs typeface="ヒラギノ明朝 ProN W6"/>
              </a:rPr>
              <a:t>号）</a:t>
            </a:r>
            <a:endParaRPr lang="en-US" altLang="ja-JP" sz="1600" b="1" i="1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　　　</a:t>
            </a:r>
            <a:r>
              <a:rPr lang="en-US" altLang="ja-JP" sz="2000" i="1" dirty="0" smtClean="0">
                <a:latin typeface="ヒラギノ明朝 ProN W6"/>
                <a:ea typeface="ヒラギノ明朝 ProN W6"/>
                <a:cs typeface="ヒラギノ明朝 ProN W6"/>
              </a:rPr>
              <a:t>   </a:t>
            </a:r>
            <a:r>
              <a:rPr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　八巻恵美子さん</a:t>
            </a:r>
            <a:endParaRPr lang="en-US" altLang="ja-JP" sz="2000" i="1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endParaRPr lang="en-US" altLang="ja-JP" sz="2000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kumimoji="1" lang="ja-JP" altLang="en-US" sz="2800" dirty="0" smtClean="0">
                <a:latin typeface="ヒラギノ明朝 ProN W6"/>
                <a:ea typeface="ヒラギノ明朝 ProN W6"/>
                <a:cs typeface="ヒラギノ明朝 ProN W6"/>
              </a:rPr>
              <a:t>●</a:t>
            </a:r>
            <a:r>
              <a:rPr kumimoji="1" lang="ja-JP" altLang="en-US" sz="2800" dirty="0" smtClean="0">
                <a:solidFill>
                  <a:srgbClr val="00B050"/>
                </a:solidFill>
                <a:latin typeface="ヒラギノ明朝 ProN W6"/>
                <a:ea typeface="ヒラギノ明朝 ProN W6"/>
                <a:cs typeface="ヒラギノ明朝 ProN W6"/>
              </a:rPr>
              <a:t>「九州カレブ」</a:t>
            </a:r>
            <a:endParaRPr kumimoji="1" lang="en-US" altLang="ja-JP" sz="2800" dirty="0" smtClean="0">
              <a:solidFill>
                <a:srgbClr val="00B050"/>
              </a:solidFill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kumimoji="1"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世話人会：佐々木真さん、</a:t>
            </a:r>
            <a:endParaRPr kumimoji="1" lang="en-US" altLang="ja-JP" sz="2000" i="1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kumimoji="1"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　　</a:t>
            </a:r>
            <a:r>
              <a:rPr kumimoji="1" lang="en-US" altLang="ja-JP" sz="2000" i="1" dirty="0" smtClean="0">
                <a:latin typeface="ヒラギノ明朝 ProN W6"/>
                <a:ea typeface="ヒラギノ明朝 ProN W6"/>
                <a:cs typeface="ヒラギノ明朝 ProN W6"/>
              </a:rPr>
              <a:t>        </a:t>
            </a:r>
            <a:r>
              <a:rPr kumimoji="1"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石橋</a:t>
            </a:r>
            <a:r>
              <a:rPr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美保子、</a:t>
            </a:r>
            <a:r>
              <a:rPr kumimoji="1"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直子さん</a:t>
            </a:r>
            <a:r>
              <a:rPr kumimoji="1" lang="ja-JP" altLang="en-US" sz="1600" b="1" i="1" dirty="0" smtClean="0">
                <a:latin typeface="ヒラギノ明朝 ProN W6"/>
                <a:ea typeface="ヒラギノ明朝 ProN W6"/>
                <a:cs typeface="ヒラギノ明朝 ProN W6"/>
              </a:rPr>
              <a:t>（</a:t>
            </a:r>
            <a:r>
              <a:rPr kumimoji="1" lang="en-US" altLang="ja-JP" sz="1600" b="1" i="1" dirty="0" smtClean="0">
                <a:latin typeface="ヒラギノ明朝 ProN W6"/>
                <a:ea typeface="ヒラギノ明朝 ProN W6"/>
                <a:cs typeface="ヒラギノ明朝 ProN W6"/>
              </a:rPr>
              <a:t>38</a:t>
            </a:r>
            <a:r>
              <a:rPr kumimoji="1" lang="ja-JP" altLang="en-US" sz="1600" b="1" i="1" dirty="0" smtClean="0">
                <a:latin typeface="ヒラギノ明朝 ProN W6"/>
                <a:ea typeface="ヒラギノ明朝 ProN W6"/>
                <a:cs typeface="ヒラギノ明朝 ProN W6"/>
              </a:rPr>
              <a:t>号）</a:t>
            </a:r>
            <a:endParaRPr kumimoji="1" lang="en-US" altLang="ja-JP" sz="1600" b="1" i="1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r>
              <a:rPr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　　</a:t>
            </a:r>
            <a:r>
              <a:rPr lang="en-US" altLang="ja-JP" sz="2000" i="1" dirty="0" smtClean="0">
                <a:latin typeface="ヒラギノ明朝 ProN W6"/>
                <a:ea typeface="ヒラギノ明朝 ProN W6"/>
                <a:cs typeface="ヒラギノ明朝 ProN W6"/>
              </a:rPr>
              <a:t>       </a:t>
            </a:r>
            <a:r>
              <a:rPr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杉</a:t>
            </a:r>
            <a:r>
              <a:rPr kumimoji="1" lang="ja-JP" altLang="en-US" sz="2000" i="1" dirty="0" smtClean="0">
                <a:latin typeface="ヒラギノ明朝 ProN W6"/>
                <a:ea typeface="ヒラギノ明朝 ProN W6"/>
                <a:cs typeface="ヒラギノ明朝 ProN W6"/>
              </a:rPr>
              <a:t>山恭子さん</a:t>
            </a:r>
            <a:endParaRPr kumimoji="1" lang="en-US" altLang="ja-JP" sz="2000" i="1" dirty="0" smtClean="0">
              <a:latin typeface="ヒラギノ明朝 ProN W6"/>
              <a:ea typeface="ヒラギノ明朝 ProN W6"/>
              <a:cs typeface="ヒラギノ明朝 ProN W6"/>
            </a:endParaRP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79512" y="155679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1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1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1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0" t="32628" r="54073" b="36240"/>
          <a:stretch/>
        </p:blipFill>
        <p:spPr bwMode="auto">
          <a:xfrm>
            <a:off x="5025078" y="1438629"/>
            <a:ext cx="1275114" cy="1573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 descr="C:\Users\goro\Pictures\那須カレブ\0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74" t="15105" r="7637" b="24909"/>
          <a:stretch/>
        </p:blipFill>
        <p:spPr bwMode="auto">
          <a:xfrm>
            <a:off x="4997326" y="3140969"/>
            <a:ext cx="2382986" cy="1725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7" t="20434" r="36428" b="16806"/>
          <a:stretch/>
        </p:blipFill>
        <p:spPr bwMode="auto">
          <a:xfrm>
            <a:off x="6290050" y="1438629"/>
            <a:ext cx="1306286" cy="1573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C:\Users\goro\Pictures\宇都宮カレブ\0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15765" r="6052" b="16256"/>
          <a:stretch/>
        </p:blipFill>
        <p:spPr bwMode="auto">
          <a:xfrm>
            <a:off x="7579183" y="1438629"/>
            <a:ext cx="1313297" cy="1573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goro\Pictures\九州カレブ\IMG_58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530" y="5013177"/>
            <a:ext cx="2980846" cy="1443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0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oro\Pictures\宇都宮カレブ\宇都宮カレブの会会場シャローム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56"/>
          <a:stretch/>
        </p:blipFill>
        <p:spPr bwMode="auto">
          <a:xfrm>
            <a:off x="251520" y="1124744"/>
            <a:ext cx="8712968" cy="556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2:1</a:t>
            </a:r>
            <a:r>
              <a:rPr lang="ja-JP" altLang="en-US" dirty="0" smtClean="0"/>
              <a:t>　宇都宮</a:t>
            </a:r>
            <a:r>
              <a:rPr lang="ja-JP" altLang="en-US" dirty="0"/>
              <a:t>カレブの会の特徴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8024" y="1484784"/>
            <a:ext cx="8186464" cy="52316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2800" b="1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１）同地区に住む友人、知人の集い</a:t>
            </a:r>
            <a:endParaRPr kumimoji="1" lang="en-US" altLang="ja-JP" sz="2800" b="1" dirty="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２）</a:t>
            </a:r>
            <a:r>
              <a:rPr kumimoji="1" lang="ja-JP" altLang="en-US" sz="2800" b="1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家族的で親しく、かつ長年の付き合い</a:t>
            </a:r>
            <a:endParaRPr kumimoji="1" lang="en-US" altLang="ja-JP" sz="2800" b="1" dirty="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３）</a:t>
            </a:r>
            <a:r>
              <a:rPr lang="ja-JP" altLang="en-US" sz="2800" b="1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男女ともに参加</a:t>
            </a:r>
            <a:endParaRPr lang="en-US" altLang="ja-JP" sz="2800" b="1" dirty="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４）</a:t>
            </a:r>
            <a:r>
              <a:rPr kumimoji="1" lang="ja-JP" altLang="en-US" sz="2800" b="1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信者、未信者ともに参加、神の国の雰囲気</a:t>
            </a:r>
            <a:endParaRPr kumimoji="1" lang="en-US" altLang="ja-JP" sz="2800" b="1" dirty="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lang="ja-JP" altLang="en-US" sz="2800" b="1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（喜びと平和を）</a:t>
            </a:r>
            <a:r>
              <a:rPr kumimoji="1" lang="ja-JP" altLang="en-US" sz="2800" b="1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楽しむ</a:t>
            </a:r>
            <a:endParaRPr kumimoji="1" lang="en-US" altLang="ja-JP" sz="2800" b="1" dirty="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５）</a:t>
            </a:r>
            <a:r>
              <a:rPr lang="ja-JP" altLang="en-US" sz="2800" b="1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互いから学び合う</a:t>
            </a:r>
            <a:endParaRPr lang="en-US" altLang="ja-JP" sz="2800" b="1" dirty="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６</a:t>
            </a:r>
            <a:r>
              <a:rPr lang="ja-JP" altLang="en-US" sz="2800" b="1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）時には次世代の方々との交流の機会を持つ</a:t>
            </a:r>
            <a:endParaRPr lang="en-US" altLang="ja-JP" sz="2800" b="1" dirty="0" smtClean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2800" b="1" dirty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７）</a:t>
            </a:r>
            <a:r>
              <a:rPr kumimoji="1" lang="ja-JP" altLang="en-US" sz="2800" b="1" dirty="0" smtClean="0">
                <a:solidFill>
                  <a:schemeClr val="bg1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世話人会の信頼と絆</a:t>
            </a:r>
            <a:endParaRPr kumimoji="1" lang="ja-JP" altLang="en-US" sz="2800" b="1" dirty="0">
              <a:solidFill>
                <a:schemeClr val="bg1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822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2:2</a:t>
            </a:r>
            <a:r>
              <a:rPr lang="ja-JP" altLang="en-US" dirty="0" smtClean="0"/>
              <a:t>　これまでの宇都宮</a:t>
            </a:r>
            <a:r>
              <a:rPr lang="ja-JP" altLang="en-US" dirty="0"/>
              <a:t>カレブの会の内容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628800"/>
            <a:ext cx="9144000" cy="5112568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kumimoji="1"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１</a:t>
            </a:r>
            <a:r>
              <a:rPr kumimoji="1" lang="en-US" altLang="ja-JP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. </a:t>
            </a:r>
            <a:r>
              <a:rPr kumimoji="1"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参加者による</a:t>
            </a:r>
            <a:r>
              <a:rPr kumimoji="1" lang="ja-JP" altLang="en-US" sz="2800" b="1" i="1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自由な話題</a:t>
            </a:r>
            <a:r>
              <a:rPr kumimoji="1"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の分かち合い</a:t>
            </a:r>
            <a:endParaRPr kumimoji="1" lang="en-US" altLang="ja-JP" sz="2800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２</a:t>
            </a:r>
            <a:r>
              <a:rPr lang="en-US" altLang="ja-JP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. 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シニア人生の</a:t>
            </a:r>
            <a:r>
              <a:rPr lang="ja-JP" altLang="en-US" sz="2800" b="1" i="1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ソフトランディング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を助け合う</a:t>
            </a:r>
            <a:endParaRPr lang="en-US" altLang="ja-JP" sz="28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   </a:t>
            </a:r>
            <a:r>
              <a:rPr lang="en-US" altLang="ja-JP" sz="2800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lang="ja-JP" altLang="en-US" sz="2800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内容</a:t>
            </a:r>
            <a:r>
              <a:rPr lang="ja-JP" altLang="en-US" sz="2800" dirty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・・・人生を統合するために：</a:t>
            </a:r>
            <a:r>
              <a:rPr lang="ja-JP" altLang="en-US" sz="2800" i="1" dirty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過去の受容</a:t>
            </a:r>
            <a:r>
              <a:rPr lang="en-US" altLang="ja-JP" sz="2800" i="1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､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800" i="1" dirty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lang="en-US" altLang="ja-JP" sz="2800" i="1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      </a:t>
            </a:r>
            <a:r>
              <a:rPr lang="ja-JP" altLang="en-US" sz="2800" i="1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lang="en-US" altLang="ja-JP" sz="2800" i="1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lang="ja-JP" altLang="en-US" sz="2800" i="1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今を</a:t>
            </a:r>
            <a:r>
              <a:rPr lang="en-US" altLang="ja-JP" sz="2800" i="1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</a:t>
            </a:r>
            <a:r>
              <a:rPr lang="ja-JP" altLang="en-US" sz="2800" i="1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生きる意味</a:t>
            </a:r>
            <a:r>
              <a:rPr lang="ja-JP" altLang="en-US" sz="2800" i="1" dirty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の</a:t>
            </a:r>
            <a:r>
              <a:rPr lang="ja-JP" altLang="en-US" sz="2800" i="1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確認</a:t>
            </a:r>
            <a:r>
              <a:rPr lang="en-US" altLang="ja-JP" sz="2800" i="1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､</a:t>
            </a:r>
            <a:r>
              <a:rPr lang="ja-JP" altLang="en-US" sz="2800" i="1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将来</a:t>
            </a:r>
            <a:r>
              <a:rPr lang="ja-JP" altLang="en-US" sz="2800" i="1" dirty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に希望を</a:t>
            </a:r>
            <a:r>
              <a:rPr lang="ja-JP" altLang="en-US" sz="2800" i="1" dirty="0" smtClean="0">
                <a:solidFill>
                  <a:srgbClr val="08950B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見出す</a:t>
            </a:r>
            <a:endParaRPr lang="en-US" altLang="ja-JP" sz="2800" i="1" dirty="0" smtClean="0">
              <a:solidFill>
                <a:srgbClr val="08950B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kumimoji="1"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３</a:t>
            </a:r>
            <a:r>
              <a:rPr kumimoji="1" lang="en-US" altLang="ja-JP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. </a:t>
            </a:r>
            <a:r>
              <a:rPr kumimoji="1"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そのために</a:t>
            </a:r>
            <a:r>
              <a:rPr kumimoji="1" lang="ja-JP" altLang="en-US" sz="2800" b="1" i="1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「イエスの福音」＆「神の国の福音」</a:t>
            </a:r>
            <a:endParaRPr kumimoji="1" lang="en-US" altLang="ja-JP" sz="2800" b="1" i="1" dirty="0" smtClean="0">
              <a:solidFill>
                <a:srgbClr val="C00000"/>
              </a:solidFill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800" b="1" i="1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</a:t>
            </a:r>
            <a:r>
              <a:rPr lang="en-US" altLang="ja-JP" sz="2800" b="1" i="1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  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を</a:t>
            </a:r>
            <a:r>
              <a:rPr kumimoji="1"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人生に応用することを語り合う</a:t>
            </a:r>
            <a:endParaRPr kumimoji="1" lang="en-US" altLang="ja-JP" sz="2800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４</a:t>
            </a:r>
            <a:r>
              <a:rPr lang="en-US" altLang="ja-JP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. 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ゲストを招き、その方の</a:t>
            </a:r>
            <a:r>
              <a:rPr lang="ja-JP" altLang="en-US" sz="2800" b="1" i="1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人生物語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から学ぶ</a:t>
            </a:r>
            <a:endParaRPr lang="en-US" altLang="ja-JP" sz="2800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５</a:t>
            </a:r>
            <a:r>
              <a:rPr lang="en-US" altLang="ja-JP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. 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他</a:t>
            </a:r>
            <a:r>
              <a:rPr lang="ja-JP" altLang="en-US" sz="28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地区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のカレブの会と</a:t>
            </a:r>
            <a:r>
              <a:rPr lang="ja-JP" altLang="en-US" sz="2800" b="1" i="1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交流し</a:t>
            </a:r>
            <a:r>
              <a:rPr lang="ja-JP" altLang="en-US" sz="2800" b="1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、</a:t>
            </a:r>
            <a:r>
              <a:rPr lang="ja-JP" altLang="en-US" sz="2800" b="1" i="1" dirty="0" smtClean="0">
                <a:solidFill>
                  <a:srgbClr val="C00000"/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絆</a:t>
            </a:r>
            <a:r>
              <a:rPr lang="ja-JP" altLang="en-US" sz="2800" dirty="0" smtClean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を深め合う</a:t>
            </a:r>
            <a:endParaRPr lang="en-US" altLang="ja-JP" sz="2800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　　</a:t>
            </a:r>
            <a:endParaRPr lang="en-US" altLang="ja-JP" sz="2800" dirty="0" smtClean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  <a:p>
            <a:endParaRPr kumimoji="1" lang="ja-JP" altLang="en-US" sz="2800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482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goro\Pictures\那須カレブ\IMG_5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6" y="3398740"/>
            <a:ext cx="7113892" cy="333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2:3</a:t>
            </a:r>
            <a:r>
              <a:rPr kumimoji="1" lang="ja-JP" altLang="en-US" sz="3200" dirty="0" smtClean="0"/>
              <a:t>　交流の例　宇都宮カレブと那須カレブ</a:t>
            </a:r>
            <a:endParaRPr kumimoji="1" lang="ja-JP" altLang="en-US" sz="3200" dirty="0"/>
          </a:p>
        </p:txBody>
      </p:sp>
      <p:pic>
        <p:nvPicPr>
          <p:cNvPr id="3074" name="Picture 2" descr="C:\Users\goro\Pictures\那須カレブ\IMG_53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" b="16239"/>
          <a:stretch/>
        </p:blipFill>
        <p:spPr bwMode="auto">
          <a:xfrm>
            <a:off x="107504" y="1322619"/>
            <a:ext cx="3894637" cy="208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図 1" descr="C:\Users\goro\AppData\Local\Microsoft\Windows\INetCache\Content.Outlook\RYO885JF\牧野師 0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545" y="3645024"/>
            <a:ext cx="222223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図 1" descr="C:\Users\goro\AppData\Local\Packages\Microsoft.Windows.Photos_8wekyb3d8bbwe\TempState\ShareCache\IMG_58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218620"/>
            <a:ext cx="2592288" cy="162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Users\goro\Pictures\那須カレブ\IMG_59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22619"/>
            <a:ext cx="2660392" cy="208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565"/>
          <a:stretch/>
        </p:blipFill>
        <p:spPr bwMode="auto">
          <a:xfrm>
            <a:off x="6215052" y="1322619"/>
            <a:ext cx="2633318" cy="268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04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トラベル">
  <a:themeElements>
    <a:clrScheme name="トラベル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トラベル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トラベル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1666</TotalTime>
  <Words>253</Words>
  <Application>Microsoft Macintosh PowerPoint</Application>
  <PresentationFormat>画面に合わせる (4:3)</PresentationFormat>
  <Paragraphs>144</Paragraphs>
  <Slides>14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5" baseType="lpstr">
      <vt:lpstr>トラベル</vt:lpstr>
      <vt:lpstr>　　宇都宮カレブの会</vt:lpstr>
      <vt:lpstr>１歴史</vt:lpstr>
      <vt:lpstr>　1:1　10年間の流れ（前半の5年間）</vt:lpstr>
      <vt:lpstr>1:2　交わりの写真</vt:lpstr>
      <vt:lpstr>1:3　１０年間の流れ（後半5年間）</vt:lpstr>
      <vt:lpstr>1:4　広がるカレブの会の世話人会</vt:lpstr>
      <vt:lpstr>2:1　宇都宮カレブの会の特徴 </vt:lpstr>
      <vt:lpstr>2:2　これまでの宇都宮カレブの会の内容</vt:lpstr>
      <vt:lpstr>2:3　交流の例　宇都宮カレブと那須カレブ</vt:lpstr>
      <vt:lpstr>3:1　宇都宮カレブの会のこれからのビジョン </vt:lpstr>
      <vt:lpstr>3:2　10年間で学んだムーブメントへのヒント</vt:lpstr>
      <vt:lpstr>3:3　宇都宮カレブの会の広がりの流れ</vt:lpstr>
      <vt:lpstr>3:4　使徒行伝から学ぶパウロのムーブメント</vt:lpstr>
      <vt:lpstr>　　　　宇都宮カレブの会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宇都宮カレブの会</dc:title>
  <dc:creator>Goro Ogawa</dc:creator>
  <cp:lastModifiedBy>星野隆三 HOSHINO</cp:lastModifiedBy>
  <cp:revision>134</cp:revision>
  <dcterms:created xsi:type="dcterms:W3CDTF">2016-08-05T11:50:47Z</dcterms:created>
  <dcterms:modified xsi:type="dcterms:W3CDTF">2017-02-04T01:48:16Z</dcterms:modified>
</cp:coreProperties>
</file>