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3" r:id="rId7"/>
    <p:sldId id="264" r:id="rId8"/>
    <p:sldId id="265"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川徹" initials="小川徹"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59" d="100"/>
          <a:sy n="59" d="100"/>
        </p:scale>
        <p:origin x="-45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26T23:38:30.936" idx="1">
    <p:pos x="10" y="10"/>
    <p:text/>
    <p:extLst>
      <p:ext uri="{C676402C-5697-4E1C-873F-D02D1690AC5C}">
        <p15:threadingInfo xmlns:p15="http://schemas.microsoft.com/office/powerpoint/2012/main" timeZoneBias="-540"/>
      </p:ext>
    </p:extLst>
  </p:cm>
  <p:cm authorId="1" dt="2016-09-26T23:38:32.345" idx="2">
    <p:pos x="146" y="146"/>
    <p:text/>
    <p:extLst>
      <p:ext uri="{C676402C-5697-4E1C-873F-D02D1690AC5C}">
        <p15:threadingInfo xmlns:p15="http://schemas.microsoft.com/office/powerpoint/2012/main" timeZoneBias="-540"/>
      </p:ext>
    </p:extLst>
  </p:cm>
  <p:cm authorId="1" dt="2016-09-26T23:39:06.646" idx="3">
    <p:pos x="282" y="282"/>
    <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Date Placeholder 27"/>
          <p:cNvSpPr>
            <a:spLocks noGrp="1"/>
          </p:cNvSpPr>
          <p:nvPr>
            <p:ph type="dt" sz="half" idx="10"/>
          </p:nvPr>
        </p:nvSpPr>
        <p:spPr/>
        <p:txBody>
          <a:bodyPr/>
          <a:lstStyle/>
          <a:p>
            <a:fld id="{349BF3EA-1A78-4F07-BDC0-C8A1BD461199}" type="datetimeFigureOut">
              <a:rPr lang="en-US" smtClean="0"/>
              <a:t>10/10/2016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01CF334-2D5C-4859-84A6-CA7E6E43FAEB}"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5492454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349BF3EA-1A78-4F07-BDC0-C8A1BD461199}"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2529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349BF3EA-1A78-4F07-BDC0-C8A1BD461199}"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3271914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ja-JP" altLang="en-US" smtClean="0"/>
              <a:t>マスター タイトルの書式設定</a:t>
            </a:r>
            <a:endParaRPr kumimoji="0" lang="en-US"/>
          </a:p>
        </p:txBody>
      </p:sp>
      <p:sp>
        <p:nvSpPr>
          <p:cNvPr id="4" name="Date Placeholder 3"/>
          <p:cNvSpPr>
            <a:spLocks noGrp="1"/>
          </p:cNvSpPr>
          <p:nvPr>
            <p:ph type="dt" sz="half" idx="10"/>
          </p:nvPr>
        </p:nvSpPr>
        <p:spPr/>
        <p:txBody>
          <a:bodyPr/>
          <a:lstStyle/>
          <a:p>
            <a:fld id="{349BF3EA-1A78-4F07-BDC0-C8A1BD461199}"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401CF334-2D5C-4859-84A6-CA7E6E43FAEB}"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707276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49BF3EA-1A78-4F07-BDC0-C8A1BD461199}" type="datetimeFigureOut">
              <a:rPr lang="en-US" smtClean="0"/>
              <a:t>10/10/2016</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01CF334-2D5C-4859-84A6-CA7E6E43FAEB}"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6031437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ja-JP" altLang="en-US" smtClean="0"/>
              <a:t>マスター タイトルの書式設定</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349BF3EA-1A78-4F07-BDC0-C8A1BD461199}"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38992116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Date Placeholder 6"/>
          <p:cNvSpPr>
            <a:spLocks noGrp="1"/>
          </p:cNvSpPr>
          <p:nvPr>
            <p:ph type="dt" sz="half" idx="10"/>
          </p:nvPr>
        </p:nvSpPr>
        <p:spPr/>
        <p:txBody>
          <a:bodyPr/>
          <a:lstStyle/>
          <a:p>
            <a:fld id="{349BF3EA-1A78-4F07-BDC0-C8A1BD461199}" type="datetimeFigureOut">
              <a:rPr lang="en-US" smtClean="0"/>
              <a:t>10/10/2016</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401CF334-2D5C-4859-84A6-CA7E6E43FAEB}" type="slidenum">
              <a:rPr lang="en-US" smtClean="0"/>
              <a:t>‹#›</a:t>
            </a:fld>
            <a:endParaRPr lang="en-US"/>
          </a:p>
        </p:txBody>
      </p:sp>
      <p:sp>
        <p:nvSpPr>
          <p:cNvPr id="23" name="Title 22"/>
          <p:cNvSpPr>
            <a:spLocks noGrp="1"/>
          </p:cNvSpPr>
          <p:nvPr>
            <p:ph type="title"/>
          </p:nvPr>
        </p:nvSpPr>
        <p:spPr/>
        <p:txBody>
          <a:bodyPr rtlCol="0" anchor="b" anchorCtr="0"/>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9231698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349BF3EA-1A78-4F07-BDC0-C8A1BD461199}"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43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35159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401CF334-2D5C-4859-84A6-CA7E6E43FAEB}"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349BF3EA-1A78-4F07-BDC0-C8A1BD461199}" type="datetimeFigureOut">
              <a:rPr lang="en-US" smtClean="0"/>
              <a:t>10/10/2016</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8393308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ja-JP" altLang="en-US" smtClean="0"/>
              <a:t>マスター タイトルの書式設定</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ja-JP" altLang="en-US" smtClean="0"/>
              <a:t>図を追加</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349BF3EA-1A78-4F07-BDC0-C8A1BD461199}" type="datetimeFigureOut">
              <a:rPr lang="en-US" smtClean="0"/>
              <a:t>10/10/2016</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514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349BF3EA-1A78-4F07-BDC0-C8A1BD461199}" type="datetimeFigureOut">
              <a:rPr lang="en-US" smtClean="0"/>
              <a:t>10/10/2016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1CF334-2D5C-4859-84A6-CA7E6E43FAEB}"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Tree>
    <p:extLst>
      <p:ext uri="{BB962C8B-B14F-4D97-AF65-F5344CB8AC3E}">
        <p14:creationId xmlns:p14="http://schemas.microsoft.com/office/powerpoint/2010/main" val="381042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1446410" y="2744564"/>
            <a:ext cx="9342363" cy="3591146"/>
          </a:xfrm>
        </p:spPr>
        <p:txBody>
          <a:bodyPr>
            <a:normAutofit fontScale="92500" lnSpcReduction="10000"/>
          </a:bodyPr>
          <a:lstStyle/>
          <a:p>
            <a:r>
              <a:rPr lang="ja-JP" altLang="en-US" sz="2800" dirty="0" smtClean="0">
                <a:solidFill>
                  <a:schemeClr val="tx1"/>
                </a:solidFill>
              </a:rPr>
              <a:t>・・・・・はじまり・・・・・</a:t>
            </a:r>
            <a:endParaRPr lang="en-US" altLang="ja-JP" sz="2800" dirty="0" smtClean="0">
              <a:solidFill>
                <a:schemeClr val="tx1"/>
              </a:solidFill>
            </a:endParaRPr>
          </a:p>
          <a:p>
            <a:pPr>
              <a:spcAft>
                <a:spcPts val="600"/>
              </a:spcAft>
            </a:pPr>
            <a:r>
              <a:rPr lang="ja-JP" altLang="en-US" sz="2800" b="0" dirty="0" smtClean="0">
                <a:solidFill>
                  <a:schemeClr val="tx1"/>
                </a:solidFill>
                <a:latin typeface="ヒラギノ明朝 ProN W6"/>
                <a:ea typeface="ヒラギノ明朝 ProN W6"/>
                <a:cs typeface="ヒラギノ明朝 ProN W6"/>
              </a:rPr>
              <a:t>　</a:t>
            </a:r>
            <a:r>
              <a:rPr lang="en-US" altLang="ja-JP" sz="2800" b="0" dirty="0" smtClean="0">
                <a:solidFill>
                  <a:schemeClr val="tx1"/>
                </a:solidFill>
                <a:latin typeface="ヒラギノ明朝 ProN W6"/>
                <a:ea typeface="ヒラギノ明朝 ProN W6"/>
                <a:cs typeface="ヒラギノ明朝 ProN W6"/>
              </a:rPr>
              <a:t>2011</a:t>
            </a:r>
            <a:r>
              <a:rPr lang="ja-JP" altLang="en-US" sz="2800" b="0" dirty="0">
                <a:solidFill>
                  <a:schemeClr val="tx1"/>
                </a:solidFill>
                <a:latin typeface="ヒラギノ明朝 ProN W6"/>
                <a:ea typeface="ヒラギノ明朝 ProN W6"/>
                <a:cs typeface="ヒラギノ明朝 ProN W6"/>
              </a:rPr>
              <a:t>年</a:t>
            </a:r>
            <a:r>
              <a:rPr lang="en-US" altLang="ja-JP" sz="2800" b="0" dirty="0">
                <a:solidFill>
                  <a:schemeClr val="tx1"/>
                </a:solidFill>
                <a:latin typeface="ヒラギノ明朝 ProN W6"/>
                <a:ea typeface="ヒラギノ明朝 ProN W6"/>
                <a:cs typeface="ヒラギノ明朝 ProN W6"/>
              </a:rPr>
              <a:t>10</a:t>
            </a:r>
            <a:r>
              <a:rPr lang="ja-JP" altLang="en-US" sz="2800" b="0" dirty="0">
                <a:solidFill>
                  <a:schemeClr val="tx1"/>
                </a:solidFill>
                <a:latin typeface="ヒラギノ明朝 ProN W6"/>
                <a:ea typeface="ヒラギノ明朝 ProN W6"/>
                <a:cs typeface="ヒラギノ明朝 ProN W6"/>
              </a:rPr>
              <a:t>月</a:t>
            </a:r>
            <a:r>
              <a:rPr lang="en-US" altLang="ja-JP" sz="2800" b="0" dirty="0">
                <a:solidFill>
                  <a:schemeClr val="tx1"/>
                </a:solidFill>
                <a:latin typeface="ヒラギノ明朝 ProN W6"/>
                <a:ea typeface="ヒラギノ明朝 ProN W6"/>
                <a:cs typeface="ヒラギノ明朝 ProN W6"/>
              </a:rPr>
              <a:t>22</a:t>
            </a:r>
            <a:r>
              <a:rPr lang="ja-JP" altLang="en-US" sz="2800" b="0" dirty="0">
                <a:solidFill>
                  <a:schemeClr val="tx1"/>
                </a:solidFill>
                <a:latin typeface="ヒラギノ明朝 ProN W6"/>
                <a:ea typeface="ヒラギノ明朝 ProN W6"/>
                <a:cs typeface="ヒラギノ明朝 ProN W6"/>
              </a:rPr>
              <a:t>日（土）</a:t>
            </a:r>
            <a:r>
              <a:rPr lang="ja-JP" altLang="en-US" sz="2800" dirty="0">
                <a:solidFill>
                  <a:schemeClr val="tx1"/>
                </a:solidFill>
              </a:rPr>
              <a:t>　</a:t>
            </a:r>
            <a:endParaRPr lang="en-US" altLang="ja-JP" sz="2800" dirty="0" smtClean="0">
              <a:solidFill>
                <a:schemeClr val="tx1"/>
              </a:solidFill>
            </a:endParaRPr>
          </a:p>
          <a:p>
            <a:pPr>
              <a:spcAft>
                <a:spcPts val="600"/>
              </a:spcAft>
            </a:pPr>
            <a:r>
              <a:rPr lang="ja-JP" altLang="en-US" sz="2800" dirty="0" smtClean="0">
                <a:solidFill>
                  <a:schemeClr val="tx1"/>
                </a:solidFill>
                <a:latin typeface="HGP明朝B" panose="02020800000000000000" pitchFamily="18" charset="-128"/>
                <a:ea typeface="HGP明朝B" panose="02020800000000000000" pitchFamily="18" charset="-128"/>
              </a:rPr>
              <a:t>第１回　仙台</a:t>
            </a:r>
            <a:r>
              <a:rPr lang="ja-JP" altLang="en-US" sz="2800" dirty="0">
                <a:solidFill>
                  <a:schemeClr val="tx1"/>
                </a:solidFill>
                <a:latin typeface="HGP明朝B" panose="02020800000000000000" pitchFamily="18" charset="-128"/>
                <a:ea typeface="HGP明朝B" panose="02020800000000000000" pitchFamily="18" charset="-128"/>
              </a:rPr>
              <a:t>での</a:t>
            </a:r>
            <a:r>
              <a:rPr lang="ja-JP" altLang="en-US" sz="2800" dirty="0" smtClean="0">
                <a:solidFill>
                  <a:schemeClr val="tx1"/>
                </a:solidFill>
                <a:latin typeface="HGP明朝B" panose="02020800000000000000" pitchFamily="18" charset="-128"/>
                <a:ea typeface="HGP明朝B" panose="02020800000000000000" pitchFamily="18" charset="-128"/>
              </a:rPr>
              <a:t>カレブ会を</a:t>
            </a:r>
            <a:endParaRPr lang="en-US" altLang="ja-JP" sz="2800" dirty="0">
              <a:solidFill>
                <a:schemeClr val="tx1"/>
              </a:solidFill>
              <a:latin typeface="HGP明朝B" panose="02020800000000000000" pitchFamily="18" charset="-128"/>
              <a:ea typeface="HGP明朝B" panose="02020800000000000000" pitchFamily="18" charset="-128"/>
            </a:endParaRPr>
          </a:p>
          <a:p>
            <a:pPr>
              <a:spcAft>
                <a:spcPts val="600"/>
              </a:spcAft>
            </a:pPr>
            <a:r>
              <a:rPr lang="ja-JP" altLang="en-US" sz="2800" dirty="0" smtClean="0">
                <a:solidFill>
                  <a:schemeClr val="tx1"/>
                </a:solidFill>
                <a:latin typeface="HGP明朝B" panose="02020800000000000000" pitchFamily="18" charset="-128"/>
                <a:ea typeface="HGP明朝B" panose="02020800000000000000" pitchFamily="18" charset="-128"/>
              </a:rPr>
              <a:t>根田さんのお宅でもちました。</a:t>
            </a:r>
            <a:endParaRPr lang="en-US" altLang="ja-JP" dirty="0">
              <a:solidFill>
                <a:schemeClr val="tx1"/>
              </a:solidFill>
              <a:latin typeface="HGP明朝B" panose="02020800000000000000" pitchFamily="18" charset="-128"/>
              <a:ea typeface="HGP明朝B" panose="02020800000000000000" pitchFamily="18" charset="-128"/>
            </a:endParaRPr>
          </a:p>
          <a:p>
            <a:pPr>
              <a:spcAft>
                <a:spcPts val="600"/>
              </a:spcAft>
            </a:pPr>
            <a:r>
              <a:rPr lang="ja-JP" altLang="en-US" sz="2800" dirty="0">
                <a:solidFill>
                  <a:schemeClr val="tx1"/>
                </a:solidFill>
                <a:latin typeface="HGP明朝B" panose="02020800000000000000" pitchFamily="18" charset="-128"/>
                <a:ea typeface="HGP明朝B" panose="02020800000000000000" pitchFamily="18" charset="-128"/>
              </a:rPr>
              <a:t>初期</a:t>
            </a:r>
            <a:r>
              <a:rPr lang="ja-JP" altLang="en-US" sz="2800" dirty="0" smtClean="0">
                <a:solidFill>
                  <a:schemeClr val="tx1"/>
                </a:solidFill>
                <a:latin typeface="HGP明朝B" panose="02020800000000000000" pitchFamily="18" charset="-128"/>
                <a:ea typeface="HGP明朝B" panose="02020800000000000000" pitchFamily="18" charset="-128"/>
              </a:rPr>
              <a:t>の</a:t>
            </a:r>
            <a:r>
              <a:rPr lang="ja-JP" altLang="en-US" sz="2800" dirty="0">
                <a:solidFill>
                  <a:schemeClr val="tx1"/>
                </a:solidFill>
                <a:latin typeface="HGP明朝B" panose="02020800000000000000" pitchFamily="18" charset="-128"/>
                <a:ea typeface="HGP明朝B" panose="02020800000000000000" pitchFamily="18" charset="-128"/>
              </a:rPr>
              <a:t>頃</a:t>
            </a:r>
            <a:r>
              <a:rPr lang="ja-JP" altLang="en-US" sz="2800" dirty="0" smtClean="0">
                <a:solidFill>
                  <a:schemeClr val="tx1"/>
                </a:solidFill>
                <a:latin typeface="HGP明朝B" panose="02020800000000000000" pitchFamily="18" charset="-128"/>
                <a:ea typeface="HGP明朝B" panose="02020800000000000000" pitchFamily="18" charset="-128"/>
              </a:rPr>
              <a:t>はお茶会をしながら聖書からの</a:t>
            </a:r>
            <a:endParaRPr lang="en-US" altLang="ja-JP" sz="2800" dirty="0" smtClean="0">
              <a:solidFill>
                <a:schemeClr val="tx1"/>
              </a:solidFill>
              <a:latin typeface="HGP明朝B" panose="02020800000000000000" pitchFamily="18" charset="-128"/>
              <a:ea typeface="HGP明朝B" panose="02020800000000000000" pitchFamily="18" charset="-128"/>
            </a:endParaRPr>
          </a:p>
          <a:p>
            <a:pPr>
              <a:spcAft>
                <a:spcPts val="600"/>
              </a:spcAft>
            </a:pPr>
            <a:r>
              <a:rPr lang="ja-JP" altLang="en-US" sz="2800" dirty="0" smtClean="0">
                <a:solidFill>
                  <a:schemeClr val="tx1"/>
                </a:solidFill>
                <a:latin typeface="HGP明朝B" panose="02020800000000000000" pitchFamily="18" charset="-128"/>
                <a:ea typeface="HGP明朝B" panose="02020800000000000000" pitchFamily="18" charset="-128"/>
              </a:rPr>
              <a:t>分ち合い、バイブルディスカッション</a:t>
            </a:r>
            <a:endParaRPr lang="en-US" altLang="ja-JP" sz="2800" dirty="0" smtClean="0">
              <a:solidFill>
                <a:schemeClr val="tx1"/>
              </a:solidFill>
              <a:latin typeface="HGP明朝B" panose="02020800000000000000" pitchFamily="18" charset="-128"/>
              <a:ea typeface="HGP明朝B" panose="02020800000000000000" pitchFamily="18" charset="-128"/>
            </a:endParaRPr>
          </a:p>
          <a:p>
            <a:pPr>
              <a:spcAft>
                <a:spcPts val="600"/>
              </a:spcAft>
            </a:pPr>
            <a:r>
              <a:rPr lang="ja-JP" altLang="en-US" sz="2800" dirty="0" smtClean="0">
                <a:solidFill>
                  <a:schemeClr val="tx1"/>
                </a:solidFill>
                <a:latin typeface="HGP明朝B" panose="02020800000000000000" pitchFamily="18" charset="-128"/>
                <a:ea typeface="HGP明朝B" panose="02020800000000000000" pitchFamily="18" charset="-128"/>
              </a:rPr>
              <a:t>お</a:t>
            </a:r>
            <a:r>
              <a:rPr lang="ja-JP" altLang="en-US" sz="2800" dirty="0">
                <a:solidFill>
                  <a:schemeClr val="tx1"/>
                </a:solidFill>
                <a:latin typeface="HGP明朝B" panose="02020800000000000000" pitchFamily="18" charset="-128"/>
                <a:ea typeface="HGP明朝B" panose="02020800000000000000" pitchFamily="18" charset="-128"/>
              </a:rPr>
              <a:t>互</a:t>
            </a:r>
            <a:r>
              <a:rPr lang="ja-JP" altLang="en-US" sz="2800" dirty="0" smtClean="0">
                <a:solidFill>
                  <a:schemeClr val="tx1"/>
                </a:solidFill>
                <a:latin typeface="HGP明朝B" panose="02020800000000000000" pitchFamily="18" charset="-128"/>
                <a:ea typeface="HGP明朝B" panose="02020800000000000000" pitchFamily="18" charset="-128"/>
              </a:rPr>
              <a:t>いのために祈り合う時を持ちました。</a:t>
            </a:r>
            <a:endParaRPr lang="en-US" altLang="ja-JP" sz="2800" dirty="0">
              <a:solidFill>
                <a:schemeClr val="tx1"/>
              </a:solidFill>
              <a:latin typeface="HGP明朝B" panose="02020800000000000000" pitchFamily="18" charset="-128"/>
              <a:ea typeface="HGP明朝B" panose="02020800000000000000" pitchFamily="18" charset="-128"/>
            </a:endParaRPr>
          </a:p>
        </p:txBody>
      </p:sp>
      <p:sp>
        <p:nvSpPr>
          <p:cNvPr id="3" name="タイトル 2"/>
          <p:cNvSpPr>
            <a:spLocks noGrp="1"/>
          </p:cNvSpPr>
          <p:nvPr>
            <p:ph type="ctrTitle"/>
          </p:nvPr>
        </p:nvSpPr>
        <p:spPr/>
        <p:txBody>
          <a:bodyPr/>
          <a:lstStyle/>
          <a:p>
            <a:r>
              <a:rPr kumimoji="1" lang="ja-JP" altLang="en-US" dirty="0" smtClean="0"/>
              <a:t>仙台カレブ会</a:t>
            </a:r>
            <a:endParaRPr kumimoji="1" lang="ja-JP" altLang="en-US" dirty="0"/>
          </a:p>
        </p:txBody>
      </p:sp>
    </p:spTree>
    <p:extLst>
      <p:ext uri="{BB962C8B-B14F-4D97-AF65-F5344CB8AC3E}">
        <p14:creationId xmlns:p14="http://schemas.microsoft.com/office/powerpoint/2010/main" val="847738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仙台カレブ</a:t>
            </a:r>
            <a:endParaRPr kumimoji="1" lang="ja-JP" altLang="en-US" dirty="0"/>
          </a:p>
        </p:txBody>
      </p:sp>
      <p:sp>
        <p:nvSpPr>
          <p:cNvPr id="3" name="コンテンツ プレースホルダー 2"/>
          <p:cNvSpPr>
            <a:spLocks noGrp="1"/>
          </p:cNvSpPr>
          <p:nvPr>
            <p:ph sz="quarter" idx="1"/>
          </p:nvPr>
        </p:nvSpPr>
        <p:spPr>
          <a:xfrm>
            <a:off x="593534" y="1732147"/>
            <a:ext cx="11014647" cy="4403733"/>
          </a:xfrm>
        </p:spPr>
        <p:txBody>
          <a:bodyPr/>
          <a:lstStyle/>
          <a:p>
            <a:pPr marL="0" indent="0">
              <a:buNone/>
            </a:pPr>
            <a:r>
              <a:rPr kumimoji="1" lang="ja-JP" altLang="en-US" dirty="0" smtClean="0"/>
              <a:t>　</a:t>
            </a:r>
            <a:endParaRPr lang="en-US" altLang="ja-JP" b="1" dirty="0" smtClean="0"/>
          </a:p>
        </p:txBody>
      </p:sp>
      <p:sp>
        <p:nvSpPr>
          <p:cNvPr id="4" name="正方形/長方形 3"/>
          <p:cNvSpPr/>
          <p:nvPr/>
        </p:nvSpPr>
        <p:spPr>
          <a:xfrm>
            <a:off x="3048000" y="3105835"/>
            <a:ext cx="6096000" cy="1200329"/>
          </a:xfrm>
          <a:prstGeom prst="rect">
            <a:avLst/>
          </a:prstGeom>
        </p:spPr>
        <p:txBody>
          <a:bodyPr>
            <a:spAutoFit/>
          </a:bodyPr>
          <a:lstStyle/>
          <a:p>
            <a:r>
              <a:rPr lang="ja-JP" altLang="en-US" sz="3600" dirty="0" smtClean="0">
                <a:latin typeface="HGP明朝B" panose="02020800000000000000" pitchFamily="18" charset="-128"/>
                <a:ea typeface="HGP明朝B" panose="02020800000000000000" pitchFamily="18" charset="-128"/>
              </a:rPr>
              <a:t>　・</a:t>
            </a:r>
            <a:r>
              <a:rPr lang="ja-JP" altLang="en-US" sz="3600" dirty="0">
                <a:latin typeface="HGP明朝B" panose="02020800000000000000" pitchFamily="18" charset="-128"/>
                <a:ea typeface="HGP明朝B" panose="02020800000000000000" pitchFamily="18" charset="-128"/>
              </a:rPr>
              <a:t>・・・・</a:t>
            </a:r>
            <a:r>
              <a:rPr lang="ja-JP" altLang="en-US" sz="3600" dirty="0" smtClean="0">
                <a:latin typeface="HGP明朝B" panose="02020800000000000000" pitchFamily="18" charset="-128"/>
                <a:ea typeface="HGP明朝B" panose="02020800000000000000" pitchFamily="18" charset="-128"/>
              </a:rPr>
              <a:t>はじまりから５年・</a:t>
            </a:r>
            <a:r>
              <a:rPr lang="ja-JP" altLang="en-US" sz="3600" dirty="0">
                <a:latin typeface="HGP明朝B" panose="02020800000000000000" pitchFamily="18" charset="-128"/>
                <a:ea typeface="HGP明朝B" panose="02020800000000000000" pitchFamily="18" charset="-128"/>
              </a:rPr>
              <a:t>・・・・</a:t>
            </a:r>
            <a:endParaRPr lang="en-US" altLang="ja-JP" sz="3600" dirty="0">
              <a:latin typeface="HGP明朝B" panose="02020800000000000000" pitchFamily="18" charset="-128"/>
              <a:ea typeface="HGP明朝B" panose="02020800000000000000" pitchFamily="18" charset="-128"/>
            </a:endParaRPr>
          </a:p>
          <a:p>
            <a:pPr>
              <a:spcAft>
                <a:spcPts val="600"/>
              </a:spcAft>
            </a:pPr>
            <a:r>
              <a:rPr lang="ja-JP" altLang="en-US" sz="3600" dirty="0">
                <a:latin typeface="ヒラギノ明朝 ProN W6"/>
                <a:ea typeface="ヒラギノ明朝 ProN W6"/>
                <a:cs typeface="ヒラギノ明朝 ProN W6"/>
              </a:rPr>
              <a:t>　</a:t>
            </a:r>
            <a:r>
              <a:rPr lang="en-US" altLang="ja-JP" sz="3600" dirty="0" smtClean="0">
                <a:latin typeface="ヒラギノ明朝 ProN W6"/>
                <a:ea typeface="ヒラギノ明朝 ProN W6"/>
                <a:cs typeface="ヒラギノ明朝 ProN W6"/>
              </a:rPr>
              <a:t>  </a:t>
            </a:r>
            <a:r>
              <a:rPr lang="ja-JP" altLang="en-US" sz="3600" smtClean="0">
                <a:latin typeface="ヒラギノ明朝 ProN W6"/>
                <a:ea typeface="ヒラギノ明朝 ProN W6"/>
                <a:cs typeface="ヒラギノ明朝 ProN W6"/>
              </a:rPr>
              <a:t>　</a:t>
            </a:r>
            <a:r>
              <a:rPr lang="en-US" altLang="ja-JP" sz="3600" smtClean="0">
                <a:latin typeface="ヒラギノ明朝 ProN W6"/>
                <a:ea typeface="ヒラギノ明朝 ProN W6"/>
                <a:cs typeface="ヒラギノ明朝 ProN W6"/>
              </a:rPr>
              <a:t>2016</a:t>
            </a:r>
            <a:r>
              <a:rPr lang="ja-JP" altLang="en-US" sz="3600" dirty="0" smtClean="0">
                <a:latin typeface="ヒラギノ明朝 ProN W6"/>
                <a:ea typeface="ヒラギノ明朝 ProN W6"/>
                <a:cs typeface="ヒラギノ明朝 ProN W6"/>
              </a:rPr>
              <a:t>年</a:t>
            </a:r>
            <a:r>
              <a:rPr lang="en-US" altLang="ja-JP" sz="3600" dirty="0">
                <a:latin typeface="ヒラギノ明朝 ProN W6"/>
                <a:ea typeface="ヒラギノ明朝 ProN W6"/>
                <a:cs typeface="ヒラギノ明朝 ProN W6"/>
              </a:rPr>
              <a:t>10</a:t>
            </a:r>
            <a:r>
              <a:rPr lang="ja-JP" altLang="en-US" sz="3600" dirty="0">
                <a:latin typeface="ヒラギノ明朝 ProN W6"/>
                <a:ea typeface="ヒラギノ明朝 ProN W6"/>
                <a:cs typeface="ヒラギノ明朝 ProN W6"/>
              </a:rPr>
              <a:t>月</a:t>
            </a:r>
            <a:r>
              <a:rPr lang="en-US" altLang="ja-JP" sz="3600" dirty="0">
                <a:latin typeface="ヒラギノ明朝 ProN W6"/>
                <a:ea typeface="ヒラギノ明朝 ProN W6"/>
                <a:cs typeface="ヒラギノ明朝 ProN W6"/>
              </a:rPr>
              <a:t>22</a:t>
            </a:r>
            <a:r>
              <a:rPr lang="ja-JP" altLang="en-US" sz="3600" dirty="0">
                <a:latin typeface="ヒラギノ明朝 ProN W6"/>
                <a:ea typeface="ヒラギノ明朝 ProN W6"/>
                <a:cs typeface="ヒラギノ明朝 ProN W6"/>
              </a:rPr>
              <a:t>日（土）</a:t>
            </a:r>
            <a:endParaRPr lang="ja-JP" altLang="en-US" sz="3600" dirty="0"/>
          </a:p>
        </p:txBody>
      </p:sp>
    </p:spTree>
    <p:extLst>
      <p:ext uri="{BB962C8B-B14F-4D97-AF65-F5344CB8AC3E}">
        <p14:creationId xmlns:p14="http://schemas.microsoft.com/office/powerpoint/2010/main" val="42709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世話</a:t>
            </a:r>
            <a:r>
              <a:rPr lang="ja-JP" altLang="en-US" dirty="0"/>
              <a:t>人</a:t>
            </a:r>
            <a:endParaRPr kumimoji="1" lang="ja-JP" altLang="en-US" dirty="0"/>
          </a:p>
        </p:txBody>
      </p:sp>
      <p:sp>
        <p:nvSpPr>
          <p:cNvPr id="3" name="コンテンツ プレースホルダー 2"/>
          <p:cNvSpPr>
            <a:spLocks noGrp="1"/>
          </p:cNvSpPr>
          <p:nvPr>
            <p:ph sz="quarter" idx="1"/>
          </p:nvPr>
        </p:nvSpPr>
        <p:spPr>
          <a:xfrm>
            <a:off x="1715274" y="5936678"/>
            <a:ext cx="9103702" cy="558126"/>
          </a:xfrm>
        </p:spPr>
        <p:txBody>
          <a:bodyPr/>
          <a:lstStyle/>
          <a:p>
            <a:pPr marL="0" indent="0">
              <a:buNone/>
            </a:pPr>
            <a:r>
              <a:rPr lang="en-US" altLang="ja-JP" dirty="0" smtClean="0">
                <a:latin typeface="HGP明朝B" panose="02020800000000000000" pitchFamily="18" charset="-128"/>
                <a:ea typeface="HGP明朝B" panose="02020800000000000000" pitchFamily="18" charset="-128"/>
                <a:cs typeface="ヒラギノ明朝 ProN W6"/>
              </a:rPr>
              <a:t>2012</a:t>
            </a:r>
            <a:r>
              <a:rPr lang="ja-JP" altLang="en-US" dirty="0" smtClean="0">
                <a:latin typeface="HGP明朝B" panose="02020800000000000000" pitchFamily="18" charset="-128"/>
                <a:ea typeface="HGP明朝B" panose="02020800000000000000" pitchFamily="18" charset="-128"/>
                <a:cs typeface="ヒラギノ明朝 ProN W6"/>
              </a:rPr>
              <a:t>年</a:t>
            </a:r>
            <a:r>
              <a:rPr lang="en-US" altLang="ja-JP" dirty="0" smtClean="0">
                <a:latin typeface="HGP明朝B" panose="02020800000000000000" pitchFamily="18" charset="-128"/>
                <a:ea typeface="HGP明朝B" panose="02020800000000000000" pitchFamily="18" charset="-128"/>
                <a:cs typeface="ヒラギノ明朝 ProN W6"/>
              </a:rPr>
              <a:t>1</a:t>
            </a:r>
            <a:r>
              <a:rPr lang="ja-JP" altLang="en-US" dirty="0" smtClean="0">
                <a:latin typeface="HGP明朝B" panose="02020800000000000000" pitchFamily="18" charset="-128"/>
                <a:ea typeface="HGP明朝B" panose="02020800000000000000" pitchFamily="18" charset="-128"/>
                <a:cs typeface="ヒラギノ明朝 ProN W6"/>
              </a:rPr>
              <a:t>月</a:t>
            </a:r>
            <a:r>
              <a:rPr lang="ja-JP" altLang="en-US" dirty="0" smtClean="0">
                <a:latin typeface="HGP明朝B" panose="02020800000000000000" pitchFamily="18" charset="-128"/>
                <a:ea typeface="HGP明朝B" panose="02020800000000000000" pitchFamily="18" charset="-128"/>
              </a:rPr>
              <a:t>　</a:t>
            </a:r>
            <a:r>
              <a:rPr lang="ja-JP" altLang="en-US" b="1" dirty="0" smtClean="0">
                <a:latin typeface="HGP明朝B" panose="02020800000000000000" pitchFamily="18" charset="-128"/>
                <a:ea typeface="HGP明朝B" panose="02020800000000000000" pitchFamily="18" charset="-128"/>
              </a:rPr>
              <a:t>カレブお茶会</a:t>
            </a:r>
            <a:r>
              <a:rPr lang="ja-JP" altLang="en-US" b="1" dirty="0" smtClean="0"/>
              <a:t>　</a:t>
            </a:r>
            <a:endParaRPr lang="en-US" altLang="ja-JP" b="1"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990" y="2114359"/>
            <a:ext cx="8853615" cy="3822319"/>
          </a:xfrm>
          <a:prstGeom prst="rect">
            <a:avLst/>
          </a:prstGeom>
        </p:spPr>
      </p:pic>
      <p:sp>
        <p:nvSpPr>
          <p:cNvPr id="5" name="コンテンツ プレースホルダー 2"/>
          <p:cNvSpPr txBox="1">
            <a:spLocks/>
          </p:cNvSpPr>
          <p:nvPr/>
        </p:nvSpPr>
        <p:spPr>
          <a:xfrm>
            <a:off x="221450" y="1594011"/>
            <a:ext cx="9854042" cy="61082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Font typeface="Wingdings 2"/>
              <a:buNone/>
            </a:pPr>
            <a:r>
              <a:rPr lang="ja-JP" altLang="en-US" dirty="0" smtClean="0"/>
              <a:t>　　　</a:t>
            </a:r>
            <a:r>
              <a:rPr lang="ja-JP" altLang="en-US" dirty="0"/>
              <a:t>　</a:t>
            </a:r>
            <a:r>
              <a:rPr lang="ja-JP" altLang="en-US" b="1" dirty="0" smtClean="0">
                <a:latin typeface="HGP明朝B" panose="02020800000000000000" pitchFamily="18" charset="-128"/>
                <a:ea typeface="HGP明朝B" panose="02020800000000000000" pitchFamily="18" charset="-128"/>
              </a:rPr>
              <a:t>佐藤文紀さん　　根田裕道さん　　　　　　　　小川徹</a:t>
            </a:r>
            <a:endParaRPr lang="ja-JP" altLang="en-US" b="1"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923270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第一次</a:t>
            </a:r>
            <a:r>
              <a:rPr kumimoji="1" lang="en-US" altLang="ja-JP" dirty="0" smtClean="0"/>
              <a:t> </a:t>
            </a:r>
            <a:r>
              <a:rPr kumimoji="1" lang="ja-JP" altLang="en-US" dirty="0" smtClean="0"/>
              <a:t>吾朗さん訪問</a:t>
            </a:r>
            <a:endParaRPr kumimoji="1" lang="ja-JP" altLang="en-US" dirty="0"/>
          </a:p>
        </p:txBody>
      </p:sp>
      <p:pic>
        <p:nvPicPr>
          <p:cNvPr id="4" name="コンテンツ プレースホルダー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02336" y="1876463"/>
            <a:ext cx="4881121" cy="3133291"/>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104" y="1881881"/>
            <a:ext cx="6274432" cy="3127873"/>
          </a:xfrm>
          <a:prstGeom prst="rect">
            <a:avLst/>
          </a:prstGeom>
        </p:spPr>
      </p:pic>
      <p:sp>
        <p:nvSpPr>
          <p:cNvPr id="6" name="テキスト ボックス 5"/>
          <p:cNvSpPr txBox="1"/>
          <p:nvPr/>
        </p:nvSpPr>
        <p:spPr>
          <a:xfrm flipH="1">
            <a:off x="403534" y="5094695"/>
            <a:ext cx="5067886" cy="1138773"/>
          </a:xfrm>
          <a:prstGeom prst="rect">
            <a:avLst/>
          </a:prstGeom>
          <a:noFill/>
        </p:spPr>
        <p:txBody>
          <a:bodyPr wrap="square" rtlCol="0">
            <a:spAutoFit/>
          </a:bodyPr>
          <a:lstStyle/>
          <a:p>
            <a:r>
              <a:rPr kumimoji="1" lang="en-US" altLang="ja-JP" sz="2200" b="1" dirty="0" smtClean="0">
                <a:latin typeface="HGP明朝B" panose="02020800000000000000" pitchFamily="18" charset="-128"/>
                <a:ea typeface="HGP明朝B" panose="02020800000000000000" pitchFamily="18" charset="-128"/>
                <a:cs typeface="ヒラギノ明朝 ProN W6"/>
              </a:rPr>
              <a:t>2012</a:t>
            </a:r>
            <a:r>
              <a:rPr kumimoji="1" lang="ja-JP" altLang="en-US" sz="2200" b="1" dirty="0" smtClean="0">
                <a:latin typeface="HGP明朝B" panose="02020800000000000000" pitchFamily="18" charset="-128"/>
                <a:ea typeface="HGP明朝B" panose="02020800000000000000" pitchFamily="18" charset="-128"/>
                <a:cs typeface="ヒラギノ明朝 ProN W6"/>
              </a:rPr>
              <a:t>年</a:t>
            </a:r>
            <a:r>
              <a:rPr kumimoji="1" lang="en-US" altLang="ja-JP" sz="2200" b="1" dirty="0" smtClean="0">
                <a:latin typeface="HGP明朝B" panose="02020800000000000000" pitchFamily="18" charset="-128"/>
                <a:ea typeface="HGP明朝B" panose="02020800000000000000" pitchFamily="18" charset="-128"/>
                <a:cs typeface="ヒラギノ明朝 ProN W6"/>
              </a:rPr>
              <a:t>7</a:t>
            </a:r>
            <a:r>
              <a:rPr kumimoji="1" lang="ja-JP" altLang="en-US" sz="2200" b="1" dirty="0" smtClean="0">
                <a:latin typeface="HGP明朝B" panose="02020800000000000000" pitchFamily="18" charset="-128"/>
                <a:ea typeface="HGP明朝B" panose="02020800000000000000" pitchFamily="18" charset="-128"/>
                <a:cs typeface="ヒラギノ明朝 ProN W6"/>
              </a:rPr>
              <a:t>月</a:t>
            </a:r>
            <a:r>
              <a:rPr kumimoji="1" lang="ja-JP" altLang="en-US" sz="2200" b="1" dirty="0" smtClean="0">
                <a:latin typeface="HGP明朝B" panose="02020800000000000000" pitchFamily="18" charset="-128"/>
                <a:ea typeface="HGP明朝B" panose="02020800000000000000" pitchFamily="18" charset="-128"/>
              </a:rPr>
              <a:t>　</a:t>
            </a:r>
            <a:r>
              <a:rPr kumimoji="1" lang="en-US" altLang="ja-JP" sz="2200" b="1" dirty="0" smtClean="0">
                <a:latin typeface="HGP明朝B" panose="02020800000000000000" pitchFamily="18" charset="-128"/>
                <a:ea typeface="HGP明朝B" panose="02020800000000000000" pitchFamily="18" charset="-128"/>
              </a:rPr>
              <a:t>                                     </a:t>
            </a:r>
          </a:p>
          <a:p>
            <a:r>
              <a:rPr kumimoji="1" lang="ja-JP" altLang="en-US" sz="2200" b="1" dirty="0" smtClean="0">
                <a:latin typeface="HGP明朝B" panose="02020800000000000000" pitchFamily="18" charset="-128"/>
                <a:ea typeface="HGP明朝B" panose="02020800000000000000" pitchFamily="18" charset="-128"/>
              </a:rPr>
              <a:t>小川吾朗さんと青木御夫妻が仙台カレブを訪問してくださいました</a:t>
            </a:r>
            <a:r>
              <a:rPr kumimoji="1" lang="ja-JP" altLang="en-US" sz="2400" b="1" dirty="0" smtClean="0">
                <a:latin typeface="HGP明朝B" panose="02020800000000000000" pitchFamily="18" charset="-128"/>
                <a:ea typeface="HGP明朝B" panose="02020800000000000000" pitchFamily="18" charset="-128"/>
              </a:rPr>
              <a:t>。</a:t>
            </a:r>
            <a:endParaRPr kumimoji="1" lang="ja-JP" altLang="en-US" sz="2400" b="1" dirty="0">
              <a:latin typeface="HGP明朝B" panose="02020800000000000000" pitchFamily="18" charset="-128"/>
              <a:ea typeface="HGP明朝B" panose="02020800000000000000" pitchFamily="18" charset="-128"/>
            </a:endParaRPr>
          </a:p>
        </p:txBody>
      </p:sp>
      <p:sp>
        <p:nvSpPr>
          <p:cNvPr id="7" name="テキスト ボックス 6"/>
          <p:cNvSpPr txBox="1"/>
          <p:nvPr/>
        </p:nvSpPr>
        <p:spPr>
          <a:xfrm flipH="1">
            <a:off x="5436307" y="5122377"/>
            <a:ext cx="6578158" cy="1107996"/>
          </a:xfrm>
          <a:prstGeom prst="rect">
            <a:avLst/>
          </a:prstGeom>
          <a:noFill/>
        </p:spPr>
        <p:txBody>
          <a:bodyPr wrap="square" rtlCol="0">
            <a:spAutoFit/>
          </a:bodyPr>
          <a:lstStyle/>
          <a:p>
            <a:r>
              <a:rPr kumimoji="1" lang="ja-JP" altLang="en-US" sz="2200" b="1" dirty="0" smtClean="0">
                <a:latin typeface="+mj-ea"/>
                <a:ea typeface="+mj-ea"/>
              </a:rPr>
              <a:t> </a:t>
            </a:r>
            <a:r>
              <a:rPr kumimoji="1" lang="ja-JP" altLang="en-US" sz="2200" b="1" dirty="0" smtClean="0">
                <a:latin typeface="HGP明朝B" panose="02020800000000000000" pitchFamily="18" charset="-128"/>
                <a:ea typeface="HGP明朝B" panose="02020800000000000000" pitchFamily="18" charset="-128"/>
              </a:rPr>
              <a:t>カレブ会の翌日　ラーメン屋でお昼の交わり</a:t>
            </a:r>
            <a:endParaRPr kumimoji="1" lang="en-US" altLang="ja-JP" sz="2200" b="1" dirty="0" smtClean="0">
              <a:latin typeface="HGP明朝B" panose="02020800000000000000" pitchFamily="18" charset="-128"/>
              <a:ea typeface="HGP明朝B" panose="02020800000000000000" pitchFamily="18" charset="-128"/>
            </a:endParaRPr>
          </a:p>
          <a:p>
            <a:r>
              <a:rPr kumimoji="1" lang="en-US" altLang="ja-JP" sz="2200" b="1" dirty="0" smtClean="0">
                <a:latin typeface="HGP明朝B" panose="02020800000000000000" pitchFamily="18" charset="-128"/>
                <a:ea typeface="HGP明朝B" panose="02020800000000000000" pitchFamily="18" charset="-128"/>
              </a:rPr>
              <a:t>  </a:t>
            </a:r>
            <a:r>
              <a:rPr kumimoji="1" lang="ja-JP" altLang="en-US" sz="2200" b="1" dirty="0" smtClean="0">
                <a:latin typeface="HGP明朝B" panose="02020800000000000000" pitchFamily="18" charset="-128"/>
                <a:ea typeface="HGP明朝B" panose="02020800000000000000" pitchFamily="18" charset="-128"/>
              </a:rPr>
              <a:t>根田さん御夫妻はこのラーメン屋教会「風の丘教</a:t>
            </a:r>
            <a:r>
              <a:rPr kumimoji="1" lang="en-US" altLang="ja-JP" sz="2200" b="1" dirty="0" smtClean="0">
                <a:latin typeface="HGP明朝B" panose="02020800000000000000" pitchFamily="18" charset="-128"/>
                <a:ea typeface="HGP明朝B" panose="02020800000000000000" pitchFamily="18" charset="-128"/>
              </a:rPr>
              <a:t> </a:t>
            </a:r>
            <a:r>
              <a:rPr kumimoji="1" lang="ja-JP" altLang="en-US" sz="2200" b="1" dirty="0" smtClean="0">
                <a:latin typeface="HGP明朝B" panose="02020800000000000000" pitchFamily="18" charset="-128"/>
                <a:ea typeface="HGP明朝B" panose="02020800000000000000" pitchFamily="18" charset="-128"/>
              </a:rPr>
              <a:t>会」</a:t>
            </a:r>
            <a:endParaRPr kumimoji="1" lang="en-US" altLang="ja-JP" sz="2200" b="1" dirty="0" smtClean="0">
              <a:latin typeface="HGP明朝B" panose="02020800000000000000" pitchFamily="18" charset="-128"/>
              <a:ea typeface="HGP明朝B" panose="02020800000000000000" pitchFamily="18" charset="-128"/>
            </a:endParaRPr>
          </a:p>
          <a:p>
            <a:r>
              <a:rPr kumimoji="1" lang="en-US" altLang="ja-JP" sz="2200" b="1" dirty="0">
                <a:latin typeface="HGP明朝B" panose="02020800000000000000" pitchFamily="18" charset="-128"/>
                <a:ea typeface="HGP明朝B" panose="02020800000000000000" pitchFamily="18" charset="-128"/>
              </a:rPr>
              <a:t> </a:t>
            </a:r>
            <a:r>
              <a:rPr kumimoji="1" lang="en-US" altLang="ja-JP" sz="2200" b="1" dirty="0" smtClean="0">
                <a:latin typeface="HGP明朝B" panose="02020800000000000000" pitchFamily="18" charset="-128"/>
                <a:ea typeface="HGP明朝B" panose="02020800000000000000" pitchFamily="18" charset="-128"/>
              </a:rPr>
              <a:t> </a:t>
            </a:r>
            <a:r>
              <a:rPr kumimoji="1" lang="ja-JP" altLang="en-US" sz="2200" b="1" dirty="0" smtClean="0">
                <a:latin typeface="HGP明朝B" panose="02020800000000000000" pitchFamily="18" charset="-128"/>
                <a:ea typeface="HGP明朝B" panose="02020800000000000000" pitchFamily="18" charset="-128"/>
              </a:rPr>
              <a:t>で毎週礼拝を導いておられます</a:t>
            </a:r>
            <a:r>
              <a:rPr kumimoji="1" lang="ja-JP" altLang="en-US" sz="2200" b="1" dirty="0">
                <a:latin typeface="HGP明朝B" panose="02020800000000000000" pitchFamily="18" charset="-128"/>
                <a:ea typeface="HGP明朝B" panose="02020800000000000000" pitchFamily="18" charset="-128"/>
              </a:rPr>
              <a:t>。</a:t>
            </a:r>
          </a:p>
        </p:txBody>
      </p:sp>
    </p:spTree>
    <p:extLst>
      <p:ext uri="{BB962C8B-B14F-4D97-AF65-F5344CB8AC3E}">
        <p14:creationId xmlns:p14="http://schemas.microsoft.com/office/powerpoint/2010/main" val="110432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第二次</a:t>
            </a:r>
            <a:r>
              <a:rPr kumimoji="1" lang="en-US" altLang="ja-JP" dirty="0" smtClean="0"/>
              <a:t> </a:t>
            </a:r>
            <a:r>
              <a:rPr kumimoji="1" lang="ja-JP" altLang="en-US" dirty="0" smtClean="0"/>
              <a:t>吾朗さん訪問</a:t>
            </a:r>
            <a:endParaRPr kumimoji="1" lang="ja-JP" altLang="en-US" dirty="0"/>
          </a:p>
        </p:txBody>
      </p:sp>
      <p:pic>
        <p:nvPicPr>
          <p:cNvPr id="4" name="コンテンツ プレースホルダー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65533" y="1621178"/>
            <a:ext cx="7940815" cy="3842886"/>
          </a:xfrm>
        </p:spPr>
      </p:pic>
      <p:sp>
        <p:nvSpPr>
          <p:cNvPr id="5" name="テキスト ボックス 4"/>
          <p:cNvSpPr txBox="1"/>
          <p:nvPr/>
        </p:nvSpPr>
        <p:spPr>
          <a:xfrm flipH="1">
            <a:off x="2355360" y="5478040"/>
            <a:ext cx="7846178" cy="769441"/>
          </a:xfrm>
          <a:prstGeom prst="rect">
            <a:avLst/>
          </a:prstGeom>
          <a:noFill/>
        </p:spPr>
        <p:txBody>
          <a:bodyPr wrap="square" rtlCol="0">
            <a:spAutoFit/>
          </a:bodyPr>
          <a:lstStyle/>
          <a:p>
            <a:r>
              <a:rPr kumimoji="1" lang="en-US" altLang="ja-JP" sz="2200" dirty="0" smtClean="0">
                <a:latin typeface="HGP明朝B" panose="02020800000000000000" pitchFamily="18" charset="-128"/>
                <a:ea typeface="HGP明朝B" panose="02020800000000000000" pitchFamily="18" charset="-128"/>
                <a:cs typeface="ヒラギノ明朝 ProN W6"/>
              </a:rPr>
              <a:t>2013</a:t>
            </a:r>
            <a:r>
              <a:rPr kumimoji="1" lang="ja-JP" altLang="en-US" sz="2200" dirty="0" smtClean="0">
                <a:latin typeface="HGP明朝B" panose="02020800000000000000" pitchFamily="18" charset="-128"/>
                <a:ea typeface="HGP明朝B" panose="02020800000000000000" pitchFamily="18" charset="-128"/>
                <a:cs typeface="ヒラギノ明朝 ProN W6"/>
              </a:rPr>
              <a:t>年</a:t>
            </a:r>
            <a:r>
              <a:rPr kumimoji="1" lang="en-US" altLang="ja-JP" sz="2200" dirty="0" smtClean="0">
                <a:latin typeface="HGP明朝B" panose="02020800000000000000" pitchFamily="18" charset="-128"/>
                <a:ea typeface="HGP明朝B" panose="02020800000000000000" pitchFamily="18" charset="-128"/>
                <a:cs typeface="ヒラギノ明朝 ProN W6"/>
              </a:rPr>
              <a:t>3</a:t>
            </a:r>
            <a:r>
              <a:rPr kumimoji="1" lang="ja-JP" altLang="en-US" sz="2200" dirty="0" smtClean="0">
                <a:latin typeface="HGP明朝B" panose="02020800000000000000" pitchFamily="18" charset="-128"/>
                <a:ea typeface="HGP明朝B" panose="02020800000000000000" pitchFamily="18" charset="-128"/>
                <a:cs typeface="ヒラギノ明朝 ProN W6"/>
              </a:rPr>
              <a:t>月</a:t>
            </a:r>
            <a:r>
              <a:rPr kumimoji="1" lang="ja-JP" altLang="en-US" sz="2200" b="1" dirty="0" smtClean="0">
                <a:latin typeface="HGP明朝B" panose="02020800000000000000" pitchFamily="18" charset="-128"/>
                <a:ea typeface="HGP明朝B" panose="02020800000000000000" pitchFamily="18" charset="-128"/>
              </a:rPr>
              <a:t>　</a:t>
            </a:r>
            <a:endParaRPr kumimoji="1" lang="en-US" altLang="ja-JP" sz="2200" b="1" dirty="0" smtClean="0">
              <a:latin typeface="HGP明朝B" panose="02020800000000000000" pitchFamily="18" charset="-128"/>
              <a:ea typeface="HGP明朝B" panose="02020800000000000000" pitchFamily="18" charset="-128"/>
            </a:endParaRPr>
          </a:p>
          <a:p>
            <a:r>
              <a:rPr kumimoji="1" lang="ja-JP" altLang="en-US" sz="2200" b="1" dirty="0" smtClean="0">
                <a:latin typeface="HGP明朝B" panose="02020800000000000000" pitchFamily="18" charset="-128"/>
                <a:ea typeface="HGP明朝B" panose="02020800000000000000" pitchFamily="18" charset="-128"/>
              </a:rPr>
              <a:t>小川吾朗さんと青木さんが再び訪問してくださいました。</a:t>
            </a:r>
            <a:endParaRPr kumimoji="1" lang="ja-JP" altLang="en-US" sz="2200" b="1"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4785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夫婦の集い</a:t>
            </a:r>
            <a:endParaRPr kumimoji="1" lang="ja-JP" altLang="en-US" dirty="0"/>
          </a:p>
        </p:txBody>
      </p:sp>
      <p:pic>
        <p:nvPicPr>
          <p:cNvPr id="4" name="コンテンツ プレースホルダー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43341" y="1848331"/>
            <a:ext cx="8340696" cy="3788339"/>
          </a:xfrm>
        </p:spPr>
      </p:pic>
      <p:sp>
        <p:nvSpPr>
          <p:cNvPr id="5" name="テキスト ボックス 4"/>
          <p:cNvSpPr txBox="1"/>
          <p:nvPr/>
        </p:nvSpPr>
        <p:spPr>
          <a:xfrm flipH="1">
            <a:off x="1345455" y="5652311"/>
            <a:ext cx="9399965" cy="707886"/>
          </a:xfrm>
          <a:prstGeom prst="rect">
            <a:avLst/>
          </a:prstGeom>
          <a:noFill/>
        </p:spPr>
        <p:txBody>
          <a:bodyPr wrap="square" rtlCol="0">
            <a:spAutoFit/>
          </a:bodyPr>
          <a:lstStyle/>
          <a:p>
            <a:r>
              <a:rPr kumimoji="1" lang="en-US" altLang="ja-JP" sz="2000" dirty="0" smtClean="0">
                <a:latin typeface="HGP明朝B" panose="02020800000000000000" pitchFamily="18" charset="-128"/>
                <a:ea typeface="HGP明朝B" panose="02020800000000000000" pitchFamily="18" charset="-128"/>
                <a:cs typeface="ヒラギノ明朝 ProN W6"/>
              </a:rPr>
              <a:t>2013</a:t>
            </a:r>
            <a:r>
              <a:rPr kumimoji="1" lang="ja-JP" altLang="en-US" sz="2000" dirty="0" smtClean="0">
                <a:latin typeface="HGP明朝B" panose="02020800000000000000" pitchFamily="18" charset="-128"/>
                <a:ea typeface="HGP明朝B" panose="02020800000000000000" pitchFamily="18" charset="-128"/>
                <a:cs typeface="ヒラギノ明朝 ProN W6"/>
              </a:rPr>
              <a:t>年</a:t>
            </a:r>
            <a:r>
              <a:rPr kumimoji="1" lang="en-US" altLang="ja-JP" sz="2000" dirty="0" smtClean="0">
                <a:latin typeface="HGP明朝B" panose="02020800000000000000" pitchFamily="18" charset="-128"/>
                <a:ea typeface="HGP明朝B" panose="02020800000000000000" pitchFamily="18" charset="-128"/>
                <a:cs typeface="ヒラギノ明朝 ProN W6"/>
              </a:rPr>
              <a:t>12</a:t>
            </a:r>
            <a:r>
              <a:rPr kumimoji="1" lang="ja-JP" altLang="en-US" sz="2000" dirty="0" smtClean="0">
                <a:latin typeface="HGP明朝B" panose="02020800000000000000" pitchFamily="18" charset="-128"/>
                <a:ea typeface="HGP明朝B" panose="02020800000000000000" pitchFamily="18" charset="-128"/>
                <a:cs typeface="ヒラギノ明朝 ProN W6"/>
              </a:rPr>
              <a:t>月</a:t>
            </a:r>
            <a:r>
              <a:rPr kumimoji="1" lang="ja-JP" altLang="en-US" sz="2000" b="1" dirty="0" smtClean="0">
                <a:latin typeface="HGP明朝B" panose="02020800000000000000" pitchFamily="18" charset="-128"/>
                <a:ea typeface="HGP明朝B" panose="02020800000000000000" pitchFamily="18" charset="-128"/>
              </a:rPr>
              <a:t>　夫婦の集いでは、それぞれの結婚生活を振り返り、夫婦ごとに出来事を</a:t>
            </a:r>
            <a:endParaRPr kumimoji="1" lang="en-US" altLang="ja-JP" sz="2000" b="1" dirty="0" smtClean="0">
              <a:latin typeface="HGP明朝B" panose="02020800000000000000" pitchFamily="18" charset="-128"/>
              <a:ea typeface="HGP明朝B" panose="02020800000000000000" pitchFamily="18" charset="-128"/>
            </a:endParaRPr>
          </a:p>
          <a:p>
            <a:r>
              <a:rPr kumimoji="1" lang="en-US" altLang="ja-JP" sz="2000" b="1" dirty="0">
                <a:latin typeface="HGP明朝B" panose="02020800000000000000" pitchFamily="18" charset="-128"/>
                <a:ea typeface="HGP明朝B" panose="02020800000000000000" pitchFamily="18" charset="-128"/>
              </a:rPr>
              <a:t> </a:t>
            </a:r>
            <a:r>
              <a:rPr kumimoji="1" lang="en-US" altLang="ja-JP" sz="2000" b="1" dirty="0" smtClean="0">
                <a:latin typeface="HGP明朝B" panose="02020800000000000000" pitchFamily="18" charset="-128"/>
                <a:ea typeface="HGP明朝B" panose="02020800000000000000" pitchFamily="18" charset="-128"/>
              </a:rPr>
              <a:t>               </a:t>
            </a:r>
            <a:r>
              <a:rPr kumimoji="1" lang="en-US" altLang="ja-JP" sz="2000" b="1" dirty="0" smtClean="0">
                <a:latin typeface="HGP明朝B" panose="02020800000000000000" pitchFamily="18" charset="-128"/>
                <a:ea typeface="HGP明朝B" panose="02020800000000000000" pitchFamily="18" charset="-128"/>
              </a:rPr>
              <a:t> </a:t>
            </a:r>
            <a:r>
              <a:rPr kumimoji="1" lang="ja-JP" altLang="en-US" sz="2000" b="1" dirty="0" smtClean="0">
                <a:latin typeface="HGP明朝B" panose="02020800000000000000" pitchFamily="18" charset="-128"/>
                <a:ea typeface="HGP明朝B" panose="02020800000000000000" pitchFamily="18" charset="-128"/>
              </a:rPr>
              <a:t>分ち合う</a:t>
            </a:r>
            <a:r>
              <a:rPr kumimoji="1" lang="ja-JP" altLang="en-US" sz="2000" b="1" dirty="0" smtClean="0">
                <a:latin typeface="HGP明朝B" panose="02020800000000000000" pitchFamily="18" charset="-128"/>
                <a:ea typeface="HGP明朝B" panose="02020800000000000000" pitchFamily="18" charset="-128"/>
              </a:rPr>
              <a:t>時をもちました。お互いに新たな発見や感謝がありました。</a:t>
            </a:r>
            <a:endParaRPr kumimoji="1" lang="ja-JP" altLang="en-US" sz="2000" b="1" dirty="0">
              <a:latin typeface="HGP明朝B" panose="02020800000000000000" pitchFamily="18" charset="-128"/>
              <a:ea typeface="HGP明朝B" panose="02020800000000000000" pitchFamily="18" charset="-128"/>
            </a:endParaRPr>
          </a:p>
        </p:txBody>
      </p:sp>
      <p:sp>
        <p:nvSpPr>
          <p:cNvPr id="7" name="テキスト ボックス 6"/>
          <p:cNvSpPr txBox="1"/>
          <p:nvPr/>
        </p:nvSpPr>
        <p:spPr>
          <a:xfrm flipH="1">
            <a:off x="5015078" y="1492562"/>
            <a:ext cx="1499160" cy="400110"/>
          </a:xfrm>
          <a:prstGeom prst="rect">
            <a:avLst/>
          </a:prstGeom>
          <a:noFill/>
        </p:spPr>
        <p:txBody>
          <a:bodyPr wrap="square" rtlCol="0">
            <a:spAutoFit/>
          </a:bodyPr>
          <a:lstStyle/>
          <a:p>
            <a:r>
              <a:rPr kumimoji="1" lang="ja-JP" altLang="en-US" sz="2000" b="1" dirty="0" smtClean="0"/>
              <a:t>小川</a:t>
            </a:r>
            <a:r>
              <a:rPr kumimoji="1" lang="ja-JP" altLang="en-US" sz="2000" b="1" dirty="0"/>
              <a:t>夫妻</a:t>
            </a:r>
          </a:p>
        </p:txBody>
      </p:sp>
      <p:sp>
        <p:nvSpPr>
          <p:cNvPr id="8" name="テキスト ボックス 7"/>
          <p:cNvSpPr txBox="1"/>
          <p:nvPr/>
        </p:nvSpPr>
        <p:spPr>
          <a:xfrm flipH="1">
            <a:off x="3588222" y="1487343"/>
            <a:ext cx="1423780" cy="400110"/>
          </a:xfrm>
          <a:prstGeom prst="rect">
            <a:avLst/>
          </a:prstGeom>
          <a:noFill/>
        </p:spPr>
        <p:txBody>
          <a:bodyPr wrap="square" rtlCol="0">
            <a:spAutoFit/>
          </a:bodyPr>
          <a:lstStyle/>
          <a:p>
            <a:r>
              <a:rPr kumimoji="1" lang="ja-JP" altLang="en-US" sz="2000" b="1" dirty="0"/>
              <a:t>根田</a:t>
            </a:r>
            <a:r>
              <a:rPr kumimoji="1" lang="ja-JP" altLang="en-US" sz="2000" b="1" dirty="0" smtClean="0"/>
              <a:t>夫妻</a:t>
            </a:r>
            <a:endParaRPr kumimoji="1" lang="ja-JP" altLang="en-US" sz="2000" b="1" dirty="0"/>
          </a:p>
        </p:txBody>
      </p:sp>
      <p:sp>
        <p:nvSpPr>
          <p:cNvPr id="9" name="テキスト ボックス 8"/>
          <p:cNvSpPr txBox="1"/>
          <p:nvPr/>
        </p:nvSpPr>
        <p:spPr>
          <a:xfrm flipH="1">
            <a:off x="2164087" y="1495869"/>
            <a:ext cx="1372992" cy="400110"/>
          </a:xfrm>
          <a:prstGeom prst="rect">
            <a:avLst/>
          </a:prstGeom>
          <a:noFill/>
        </p:spPr>
        <p:txBody>
          <a:bodyPr wrap="square" rtlCol="0">
            <a:spAutoFit/>
          </a:bodyPr>
          <a:lstStyle/>
          <a:p>
            <a:r>
              <a:rPr kumimoji="1" lang="ja-JP" altLang="en-US" sz="2000" b="1" dirty="0" smtClean="0"/>
              <a:t>山崎</a:t>
            </a:r>
            <a:r>
              <a:rPr kumimoji="1" lang="ja-JP" altLang="en-US" sz="2000" b="1" dirty="0"/>
              <a:t>夫妻</a:t>
            </a:r>
          </a:p>
        </p:txBody>
      </p:sp>
      <p:sp>
        <p:nvSpPr>
          <p:cNvPr id="10" name="テキスト ボックス 9"/>
          <p:cNvSpPr txBox="1"/>
          <p:nvPr/>
        </p:nvSpPr>
        <p:spPr>
          <a:xfrm flipH="1">
            <a:off x="6409904" y="1494399"/>
            <a:ext cx="1811419" cy="400110"/>
          </a:xfrm>
          <a:prstGeom prst="rect">
            <a:avLst/>
          </a:prstGeom>
          <a:noFill/>
        </p:spPr>
        <p:txBody>
          <a:bodyPr wrap="square" rtlCol="0">
            <a:spAutoFit/>
          </a:bodyPr>
          <a:lstStyle/>
          <a:p>
            <a:r>
              <a:rPr kumimoji="1" lang="ja-JP" altLang="en-US" sz="2000" b="1" dirty="0"/>
              <a:t>スワン</a:t>
            </a:r>
            <a:r>
              <a:rPr kumimoji="1" lang="ja-JP" altLang="en-US" sz="2000" b="1" dirty="0" smtClean="0"/>
              <a:t>夫妻</a:t>
            </a:r>
            <a:endParaRPr kumimoji="1" lang="ja-JP" altLang="en-US" sz="2000" b="1" dirty="0"/>
          </a:p>
        </p:txBody>
      </p:sp>
      <p:sp>
        <p:nvSpPr>
          <p:cNvPr id="11" name="テキスト ボックス 10"/>
          <p:cNvSpPr txBox="1"/>
          <p:nvPr/>
        </p:nvSpPr>
        <p:spPr>
          <a:xfrm flipH="1">
            <a:off x="8104027" y="1479000"/>
            <a:ext cx="2138479" cy="400110"/>
          </a:xfrm>
          <a:prstGeom prst="rect">
            <a:avLst/>
          </a:prstGeom>
          <a:noFill/>
        </p:spPr>
        <p:txBody>
          <a:bodyPr wrap="square" rtlCol="0">
            <a:spAutoFit/>
          </a:bodyPr>
          <a:lstStyle/>
          <a:p>
            <a:r>
              <a:rPr kumimoji="1" lang="ja-JP" altLang="en-US" sz="2000" b="1" dirty="0"/>
              <a:t>田中</a:t>
            </a:r>
            <a:r>
              <a:rPr kumimoji="1" lang="ja-JP" altLang="en-US" sz="2000" b="1" dirty="0" smtClean="0"/>
              <a:t>夫妻</a:t>
            </a:r>
            <a:endParaRPr kumimoji="1" lang="ja-JP" altLang="en-US" sz="2000" b="1" dirty="0"/>
          </a:p>
        </p:txBody>
      </p:sp>
    </p:spTree>
    <p:extLst>
      <p:ext uri="{BB962C8B-B14F-4D97-AF65-F5344CB8AC3E}">
        <p14:creationId xmlns:p14="http://schemas.microsoft.com/office/powerpoint/2010/main" val="181473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杉本さんの訪問</a:t>
            </a:r>
            <a:endParaRPr kumimoji="1" lang="ja-JP" altLang="en-US" dirty="0"/>
          </a:p>
        </p:txBody>
      </p:sp>
      <p:pic>
        <p:nvPicPr>
          <p:cNvPr id="4" name="コンテンツ プレースホルダー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41012" y="1570284"/>
            <a:ext cx="7101840" cy="3921760"/>
          </a:xfrm>
        </p:spPr>
      </p:pic>
      <p:sp>
        <p:nvSpPr>
          <p:cNvPr id="5" name="テキスト ボックス 4"/>
          <p:cNvSpPr txBox="1"/>
          <p:nvPr/>
        </p:nvSpPr>
        <p:spPr>
          <a:xfrm flipH="1">
            <a:off x="1392981" y="5597495"/>
            <a:ext cx="9354824" cy="707886"/>
          </a:xfrm>
          <a:prstGeom prst="rect">
            <a:avLst/>
          </a:prstGeom>
          <a:noFill/>
        </p:spPr>
        <p:txBody>
          <a:bodyPr wrap="square" rtlCol="0">
            <a:spAutoFit/>
          </a:bodyPr>
          <a:lstStyle/>
          <a:p>
            <a:r>
              <a:rPr kumimoji="1" lang="ja-JP" altLang="en-US" sz="2000" b="1" dirty="0">
                <a:latin typeface="ヒラギノ明朝 ProN W6"/>
              </a:rPr>
              <a:t>　</a:t>
            </a:r>
            <a:r>
              <a:rPr kumimoji="1" lang="en-US" altLang="ja-JP" sz="2000" b="1" dirty="0" smtClean="0">
                <a:latin typeface="HGP明朝B" panose="02020800000000000000" pitchFamily="18" charset="-128"/>
                <a:ea typeface="HGP明朝B" panose="02020800000000000000" pitchFamily="18" charset="-128"/>
              </a:rPr>
              <a:t>2015</a:t>
            </a:r>
            <a:r>
              <a:rPr kumimoji="1" lang="ja-JP" altLang="en-US" sz="2000" b="1" dirty="0" smtClean="0">
                <a:latin typeface="HGP明朝B" panose="02020800000000000000" pitchFamily="18" charset="-128"/>
                <a:ea typeface="HGP明朝B" panose="02020800000000000000" pitchFamily="18" charset="-128"/>
              </a:rPr>
              <a:t>年</a:t>
            </a:r>
            <a:r>
              <a:rPr kumimoji="1" lang="en-US" altLang="ja-JP" sz="2000" b="1" dirty="0" smtClean="0">
                <a:latin typeface="HGP明朝B" panose="02020800000000000000" pitchFamily="18" charset="-128"/>
                <a:ea typeface="HGP明朝B" panose="02020800000000000000" pitchFamily="18" charset="-128"/>
              </a:rPr>
              <a:t>10</a:t>
            </a:r>
            <a:r>
              <a:rPr kumimoji="1" lang="ja-JP" altLang="en-US" sz="2000" b="1" dirty="0" smtClean="0">
                <a:latin typeface="HGP明朝B" panose="02020800000000000000" pitchFamily="18" charset="-128"/>
                <a:ea typeface="HGP明朝B" panose="02020800000000000000" pitchFamily="18" charset="-128"/>
              </a:rPr>
              <a:t>月</a:t>
            </a:r>
            <a:r>
              <a:rPr kumimoji="1" lang="en-US" altLang="ja-JP" sz="2000" b="1" dirty="0" smtClean="0">
                <a:latin typeface="HGP明朝B" panose="02020800000000000000" pitchFamily="18" charset="-128"/>
                <a:ea typeface="HGP明朝B" panose="02020800000000000000" pitchFamily="18" charset="-128"/>
              </a:rPr>
              <a:t>  </a:t>
            </a:r>
            <a:r>
              <a:rPr kumimoji="1" lang="ja-JP" altLang="en-US" sz="2000" b="1" dirty="0" smtClean="0">
                <a:latin typeface="HGP明朝B" panose="02020800000000000000" pitchFamily="18" charset="-128"/>
                <a:ea typeface="HGP明朝B" panose="02020800000000000000" pitchFamily="18" charset="-128"/>
              </a:rPr>
              <a:t>バイブルディスカッションの質問を作成してくださっている杉本さんを</a:t>
            </a:r>
            <a:endParaRPr kumimoji="1" lang="en-US" altLang="ja-JP" sz="2000" b="1" dirty="0" smtClean="0">
              <a:latin typeface="HGP明朝B" panose="02020800000000000000" pitchFamily="18" charset="-128"/>
              <a:ea typeface="HGP明朝B" panose="02020800000000000000" pitchFamily="18" charset="-128"/>
            </a:endParaRPr>
          </a:p>
          <a:p>
            <a:r>
              <a:rPr kumimoji="1" lang="ja-JP" altLang="en-US" sz="2000" b="1" dirty="0" smtClean="0">
                <a:latin typeface="HGP明朝B" panose="02020800000000000000" pitchFamily="18" charset="-128"/>
                <a:ea typeface="HGP明朝B" panose="02020800000000000000" pitchFamily="18" charset="-128"/>
              </a:rPr>
              <a:t>                   静岡</a:t>
            </a:r>
            <a:r>
              <a:rPr kumimoji="1" lang="ja-JP" altLang="en-US" sz="2000" b="1" dirty="0" smtClean="0">
                <a:latin typeface="HGP明朝B" panose="02020800000000000000" pitchFamily="18" charset="-128"/>
                <a:ea typeface="HGP明朝B" panose="02020800000000000000" pitchFamily="18" charset="-128"/>
              </a:rPr>
              <a:t>からお</a:t>
            </a:r>
            <a:r>
              <a:rPr kumimoji="1" lang="ja-JP" altLang="en-US" sz="2000" b="1" dirty="0">
                <a:latin typeface="HGP明朝B" panose="02020800000000000000" pitchFamily="18" charset="-128"/>
                <a:ea typeface="HGP明朝B" panose="02020800000000000000" pitchFamily="18" charset="-128"/>
              </a:rPr>
              <a:t>招</a:t>
            </a:r>
            <a:r>
              <a:rPr kumimoji="1" lang="ja-JP" altLang="en-US" sz="2000" b="1" dirty="0" smtClean="0">
                <a:latin typeface="HGP明朝B" panose="02020800000000000000" pitchFamily="18" charset="-128"/>
                <a:ea typeface="HGP明朝B" panose="02020800000000000000" pitchFamily="18" charset="-128"/>
              </a:rPr>
              <a:t>き</a:t>
            </a:r>
            <a:r>
              <a:rPr kumimoji="1" lang="ja-JP" altLang="en-US" sz="2000" b="1" dirty="0" smtClean="0">
                <a:latin typeface="HGP明朝B" panose="02020800000000000000" pitchFamily="18" charset="-128"/>
                <a:ea typeface="HGP明朝B" panose="02020800000000000000" pitchFamily="18" charset="-128"/>
              </a:rPr>
              <a:t>して</a:t>
            </a:r>
            <a:r>
              <a:rPr kumimoji="1" lang="ja-JP" altLang="en-US" sz="2000" b="1" dirty="0">
                <a:latin typeface="HGP明朝B" panose="02020800000000000000" pitchFamily="18" charset="-128"/>
                <a:ea typeface="HGP明朝B" panose="02020800000000000000" pitchFamily="18" charset="-128"/>
              </a:rPr>
              <a:t>、</a:t>
            </a:r>
            <a:r>
              <a:rPr kumimoji="1" lang="ja-JP" altLang="en-US" sz="2000" b="1" dirty="0" smtClean="0">
                <a:latin typeface="HGP明朝B" panose="02020800000000000000" pitchFamily="18" charset="-128"/>
                <a:ea typeface="HGP明朝B" panose="02020800000000000000" pitchFamily="18" charset="-128"/>
              </a:rPr>
              <a:t>ご指導</a:t>
            </a:r>
            <a:r>
              <a:rPr kumimoji="1" lang="ja-JP" altLang="en-US" sz="2000" b="1" dirty="0" smtClean="0">
                <a:latin typeface="HGP明朝B" panose="02020800000000000000" pitchFamily="18" charset="-128"/>
                <a:ea typeface="HGP明朝B" panose="02020800000000000000" pitchFamily="18" charset="-128"/>
              </a:rPr>
              <a:t>をして頂きました。</a:t>
            </a:r>
            <a:endParaRPr kumimoji="1" lang="ja-JP" altLang="en-US" sz="2000" b="1"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34053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カレブ＋学生</a:t>
            </a:r>
            <a:endParaRPr kumimoji="1" lang="ja-JP" altLang="en-US" dirty="0"/>
          </a:p>
        </p:txBody>
      </p:sp>
      <p:pic>
        <p:nvPicPr>
          <p:cNvPr id="4" name="コンテンツ プレースホルダー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8511" y="1670925"/>
            <a:ext cx="6741948" cy="2810550"/>
          </a:xfrm>
        </p:spPr>
      </p:pic>
      <p:sp>
        <p:nvSpPr>
          <p:cNvPr id="5" name="テキスト ボックス 4"/>
          <p:cNvSpPr txBox="1"/>
          <p:nvPr/>
        </p:nvSpPr>
        <p:spPr>
          <a:xfrm flipH="1">
            <a:off x="1401341" y="4713588"/>
            <a:ext cx="10369948" cy="1446550"/>
          </a:xfrm>
          <a:prstGeom prst="rect">
            <a:avLst/>
          </a:prstGeom>
          <a:noFill/>
        </p:spPr>
        <p:txBody>
          <a:bodyPr wrap="square" rtlCol="0">
            <a:spAutoFit/>
          </a:bodyPr>
          <a:lstStyle/>
          <a:p>
            <a:r>
              <a:rPr kumimoji="1" lang="en-US" altLang="ja-JP" sz="2200" dirty="0" smtClean="0">
                <a:latin typeface="HGP明朝B" panose="02020800000000000000" pitchFamily="18" charset="-128"/>
                <a:ea typeface="HGP明朝B" panose="02020800000000000000" pitchFamily="18" charset="-128"/>
                <a:cs typeface="ヒラギノ明朝 ProN W6"/>
              </a:rPr>
              <a:t>2016</a:t>
            </a:r>
            <a:r>
              <a:rPr kumimoji="1" lang="ja-JP" altLang="en-US" sz="2200" dirty="0" smtClean="0">
                <a:latin typeface="HGP明朝B" panose="02020800000000000000" pitchFamily="18" charset="-128"/>
                <a:ea typeface="HGP明朝B" panose="02020800000000000000" pitchFamily="18" charset="-128"/>
                <a:cs typeface="ヒラギノ明朝 ProN W6"/>
              </a:rPr>
              <a:t>年</a:t>
            </a:r>
            <a:r>
              <a:rPr kumimoji="1" lang="en-US" altLang="ja-JP" sz="2200" dirty="0" smtClean="0">
                <a:latin typeface="HGP明朝B" panose="02020800000000000000" pitchFamily="18" charset="-128"/>
                <a:ea typeface="HGP明朝B" panose="02020800000000000000" pitchFamily="18" charset="-128"/>
                <a:cs typeface="ヒラギノ明朝 ProN W6"/>
              </a:rPr>
              <a:t>6</a:t>
            </a:r>
            <a:r>
              <a:rPr kumimoji="1" lang="ja-JP" altLang="en-US" sz="2200" dirty="0" smtClean="0">
                <a:latin typeface="HGP明朝B" panose="02020800000000000000" pitchFamily="18" charset="-128"/>
                <a:ea typeface="HGP明朝B" panose="02020800000000000000" pitchFamily="18" charset="-128"/>
                <a:cs typeface="ヒラギノ明朝 ProN W6"/>
              </a:rPr>
              <a:t>月</a:t>
            </a:r>
            <a:r>
              <a:rPr kumimoji="1" lang="en-US" altLang="ja-JP" sz="2200" dirty="0" smtClean="0">
                <a:latin typeface="HGP明朝B" panose="02020800000000000000" pitchFamily="18" charset="-128"/>
                <a:ea typeface="HGP明朝B" panose="02020800000000000000" pitchFamily="18" charset="-128"/>
                <a:cs typeface="ヒラギノ明朝 ProN W6"/>
              </a:rPr>
              <a:t>  </a:t>
            </a:r>
            <a:r>
              <a:rPr kumimoji="1" lang="ja-JP" altLang="en-US" sz="2200" b="1" dirty="0" smtClean="0">
                <a:latin typeface="HGP明朝B" panose="02020800000000000000" pitchFamily="18" charset="-128"/>
                <a:ea typeface="HGP明朝B" panose="02020800000000000000" pitchFamily="18" charset="-128"/>
              </a:rPr>
              <a:t>ミッドサマー</a:t>
            </a:r>
            <a:r>
              <a:rPr kumimoji="1" lang="en-US" altLang="ja-JP" sz="2200" b="1" dirty="0" smtClean="0">
                <a:latin typeface="HGP明朝B" panose="02020800000000000000" pitchFamily="18" charset="-128"/>
                <a:ea typeface="HGP明朝B" panose="02020800000000000000" pitchFamily="18" charset="-128"/>
              </a:rPr>
              <a:t> </a:t>
            </a:r>
            <a:r>
              <a:rPr kumimoji="1" lang="ja-JP" altLang="en-US" sz="2200" b="1" dirty="0" smtClean="0">
                <a:latin typeface="HGP明朝B" panose="02020800000000000000" pitchFamily="18" charset="-128"/>
                <a:ea typeface="HGP明朝B" panose="02020800000000000000" pitchFamily="18" charset="-128"/>
              </a:rPr>
              <a:t>バーベキュー　　</a:t>
            </a:r>
            <a:endParaRPr kumimoji="1" lang="en-US" altLang="ja-JP" sz="2200" b="1" dirty="0" smtClean="0">
              <a:latin typeface="HGP明朝B" panose="02020800000000000000" pitchFamily="18" charset="-128"/>
              <a:ea typeface="HGP明朝B" panose="02020800000000000000" pitchFamily="18" charset="-128"/>
            </a:endParaRPr>
          </a:p>
          <a:p>
            <a:r>
              <a:rPr kumimoji="1" lang="ja-JP" altLang="en-US" sz="2200" b="1" dirty="0" smtClean="0">
                <a:latin typeface="HGP明朝B" panose="02020800000000000000" pitchFamily="18" charset="-128"/>
                <a:ea typeface="HGP明朝B" panose="02020800000000000000" pitchFamily="18" charset="-128"/>
              </a:rPr>
              <a:t>　　　　　　　</a:t>
            </a:r>
            <a:r>
              <a:rPr kumimoji="1" lang="en-US" altLang="ja-JP" sz="2200" b="1" dirty="0">
                <a:latin typeface="HGP明朝B" panose="02020800000000000000" pitchFamily="18" charset="-128"/>
                <a:ea typeface="HGP明朝B" panose="02020800000000000000" pitchFamily="18" charset="-128"/>
              </a:rPr>
              <a:t> </a:t>
            </a:r>
            <a:r>
              <a:rPr kumimoji="1" lang="ja-JP" altLang="en-US" sz="2200" b="1" dirty="0" smtClean="0">
                <a:latin typeface="HGP明朝B" panose="02020800000000000000" pitchFamily="18" charset="-128"/>
                <a:ea typeface="HGP明朝B" panose="02020800000000000000" pitchFamily="18" charset="-128"/>
              </a:rPr>
              <a:t>学生</a:t>
            </a:r>
            <a:r>
              <a:rPr kumimoji="1" lang="ja-JP" altLang="en-US" sz="2200" b="1" dirty="0" smtClean="0">
                <a:latin typeface="HGP明朝B" panose="02020800000000000000" pitchFamily="18" charset="-128"/>
                <a:ea typeface="HGP明朝B" panose="02020800000000000000" pitchFamily="18" charset="-128"/>
              </a:rPr>
              <a:t>宣教の助けのために来た</a:t>
            </a:r>
            <a:r>
              <a:rPr kumimoji="1" lang="en-US" altLang="ja-JP" sz="2200" dirty="0" smtClean="0">
                <a:latin typeface="HGP明朝B" panose="02020800000000000000" pitchFamily="18" charset="-128"/>
                <a:ea typeface="HGP明朝B" panose="02020800000000000000" pitchFamily="18" charset="-128"/>
                <a:cs typeface="ヒラギノ明朝 ProN W6"/>
              </a:rPr>
              <a:t>5</a:t>
            </a:r>
            <a:r>
              <a:rPr kumimoji="1" lang="ja-JP" altLang="en-US" sz="2200" b="1" dirty="0" smtClean="0">
                <a:latin typeface="HGP明朝B" panose="02020800000000000000" pitchFamily="18" charset="-128"/>
                <a:ea typeface="HGP明朝B" panose="02020800000000000000" pitchFamily="18" charset="-128"/>
              </a:rPr>
              <a:t>人のアメリカ人学生</a:t>
            </a:r>
            <a:r>
              <a:rPr kumimoji="1" lang="ja-JP" altLang="en-US" sz="2200" b="1" dirty="0" smtClean="0">
                <a:latin typeface="HGP明朝B" panose="02020800000000000000" pitchFamily="18" charset="-128"/>
                <a:ea typeface="HGP明朝B" panose="02020800000000000000" pitchFamily="18" charset="-128"/>
              </a:rPr>
              <a:t>と、日本人</a:t>
            </a:r>
            <a:r>
              <a:rPr kumimoji="1" lang="ja-JP" altLang="en-US" sz="2200" b="1" dirty="0" smtClean="0">
                <a:latin typeface="HGP明朝B" panose="02020800000000000000" pitchFamily="18" charset="-128"/>
                <a:ea typeface="HGP明朝B" panose="02020800000000000000" pitchFamily="18" charset="-128"/>
              </a:rPr>
              <a:t>の学生も</a:t>
            </a:r>
            <a:endParaRPr kumimoji="1" lang="en-US" altLang="ja-JP" sz="2200" b="1" dirty="0" smtClean="0">
              <a:latin typeface="HGP明朝B" panose="02020800000000000000" pitchFamily="18" charset="-128"/>
              <a:ea typeface="HGP明朝B" panose="02020800000000000000" pitchFamily="18" charset="-128"/>
            </a:endParaRPr>
          </a:p>
          <a:p>
            <a:r>
              <a:rPr kumimoji="1" lang="ja-JP" altLang="en-US" sz="2200" b="1" dirty="0" smtClean="0">
                <a:latin typeface="HGP明朝B" panose="02020800000000000000" pitchFamily="18" charset="-128"/>
                <a:ea typeface="HGP明朝B" panose="02020800000000000000" pitchFamily="18" charset="-128"/>
              </a:rPr>
              <a:t>               参加し</a:t>
            </a:r>
            <a:r>
              <a:rPr kumimoji="1" lang="ja-JP" altLang="en-US" sz="2200" b="1" dirty="0">
                <a:latin typeface="HGP明朝B" panose="02020800000000000000" pitchFamily="18" charset="-128"/>
                <a:ea typeface="HGP明朝B" panose="02020800000000000000" pitchFamily="18" charset="-128"/>
              </a:rPr>
              <a:t>、</a:t>
            </a:r>
            <a:r>
              <a:rPr kumimoji="1" lang="ja-JP" altLang="en-US" sz="2200" b="1" dirty="0" smtClean="0">
                <a:latin typeface="HGP明朝B" panose="02020800000000000000" pitchFamily="18" charset="-128"/>
                <a:ea typeface="HGP明朝B" panose="02020800000000000000" pitchFamily="18" charset="-128"/>
              </a:rPr>
              <a:t>カレブの会</a:t>
            </a:r>
            <a:r>
              <a:rPr kumimoji="1" lang="ja-JP" altLang="en-US" sz="2200" b="1" dirty="0" smtClean="0">
                <a:latin typeface="HGP明朝B" panose="02020800000000000000" pitchFamily="18" charset="-128"/>
                <a:ea typeface="HGP明朝B" panose="02020800000000000000" pitchFamily="18" charset="-128"/>
              </a:rPr>
              <a:t>メンバー</a:t>
            </a:r>
            <a:r>
              <a:rPr kumimoji="1" lang="ja-JP" altLang="en-US" sz="2200" b="1" dirty="0" smtClean="0">
                <a:latin typeface="HGP明朝B" panose="02020800000000000000" pitchFamily="18" charset="-128"/>
                <a:ea typeface="HGP明朝B" panose="02020800000000000000" pitchFamily="18" charset="-128"/>
              </a:rPr>
              <a:t>が、学生</a:t>
            </a:r>
            <a:r>
              <a:rPr kumimoji="1" lang="ja-JP" altLang="en-US" sz="2200" b="1" dirty="0" smtClean="0">
                <a:latin typeface="HGP明朝B" panose="02020800000000000000" pitchFamily="18" charset="-128"/>
                <a:ea typeface="HGP明朝B" panose="02020800000000000000" pitchFamily="18" charset="-128"/>
              </a:rPr>
              <a:t>たちに社会人としての経験を語る機会</a:t>
            </a:r>
            <a:endParaRPr kumimoji="1" lang="en-US" altLang="ja-JP" sz="2200" b="1" dirty="0" smtClean="0">
              <a:latin typeface="HGP明朝B" panose="02020800000000000000" pitchFamily="18" charset="-128"/>
              <a:ea typeface="HGP明朝B" panose="02020800000000000000" pitchFamily="18" charset="-128"/>
            </a:endParaRPr>
          </a:p>
          <a:p>
            <a:r>
              <a:rPr kumimoji="1" lang="en-US" altLang="ja-JP" sz="2200" b="1" dirty="0">
                <a:latin typeface="HGP明朝B" panose="02020800000000000000" pitchFamily="18" charset="-128"/>
                <a:ea typeface="HGP明朝B" panose="02020800000000000000" pitchFamily="18" charset="-128"/>
              </a:rPr>
              <a:t> </a:t>
            </a:r>
            <a:r>
              <a:rPr kumimoji="1" lang="en-US" altLang="ja-JP" sz="2200" b="1" dirty="0" smtClean="0">
                <a:latin typeface="HGP明朝B" panose="02020800000000000000" pitchFamily="18" charset="-128"/>
                <a:ea typeface="HGP明朝B" panose="02020800000000000000" pitchFamily="18" charset="-128"/>
              </a:rPr>
              <a:t>              </a:t>
            </a:r>
            <a:r>
              <a:rPr kumimoji="1" lang="ja-JP" altLang="en-US" sz="2200" b="1" dirty="0" smtClean="0">
                <a:latin typeface="HGP明朝B" panose="02020800000000000000" pitchFamily="18" charset="-128"/>
                <a:ea typeface="HGP明朝B" panose="02020800000000000000" pitchFamily="18" charset="-128"/>
              </a:rPr>
              <a:t>を</a:t>
            </a:r>
            <a:r>
              <a:rPr kumimoji="1" lang="ja-JP" altLang="en-US" sz="2200" b="1" dirty="0" smtClean="0">
                <a:latin typeface="HGP明朝B" panose="02020800000000000000" pitchFamily="18" charset="-128"/>
                <a:ea typeface="HGP明朝B" panose="02020800000000000000" pitchFamily="18" charset="-128"/>
              </a:rPr>
              <a:t>持ちました。</a:t>
            </a:r>
            <a:endParaRPr kumimoji="1" lang="ja-JP" altLang="en-US" sz="2200" b="1" dirty="0">
              <a:latin typeface="HGP明朝B" panose="02020800000000000000" pitchFamily="18" charset="-128"/>
              <a:ea typeface="HGP明朝B" panose="020208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831" y="1827945"/>
            <a:ext cx="4823346" cy="2810550"/>
          </a:xfrm>
          <a:prstGeom prst="rect">
            <a:avLst/>
          </a:prstGeom>
        </p:spPr>
      </p:pic>
    </p:spTree>
    <p:extLst>
      <p:ext uri="{BB962C8B-B14F-4D97-AF65-F5344CB8AC3E}">
        <p14:creationId xmlns:p14="http://schemas.microsoft.com/office/powerpoint/2010/main" val="1259528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仙台カレブの特徴</a:t>
            </a:r>
            <a:endParaRPr kumimoji="1" lang="ja-JP" altLang="en-US" dirty="0"/>
          </a:p>
        </p:txBody>
      </p:sp>
      <p:sp>
        <p:nvSpPr>
          <p:cNvPr id="3" name="コンテンツ プレースホルダー 2"/>
          <p:cNvSpPr>
            <a:spLocks noGrp="1"/>
          </p:cNvSpPr>
          <p:nvPr>
            <p:ph sz="quarter" idx="1"/>
          </p:nvPr>
        </p:nvSpPr>
        <p:spPr>
          <a:xfrm>
            <a:off x="771067" y="1527048"/>
            <a:ext cx="10987334" cy="4572000"/>
          </a:xfrm>
        </p:spPr>
        <p:txBody>
          <a:bodyPr>
            <a:normAutofit/>
          </a:bodyPr>
          <a:lstStyle/>
          <a:p>
            <a:pPr marL="0" indent="0">
              <a:spcAft>
                <a:spcPts val="2400"/>
              </a:spcAft>
              <a:buNone/>
            </a:pPr>
            <a:r>
              <a:rPr lang="ja-JP" altLang="en-US" dirty="0"/>
              <a:t>　</a:t>
            </a:r>
            <a:r>
              <a:rPr kumimoji="1" lang="ja-JP" altLang="en-US" dirty="0" smtClean="0"/>
              <a:t>仙台カレブは　</a:t>
            </a:r>
            <a:r>
              <a:rPr kumimoji="1" lang="ja-JP" altLang="en-US" b="1" dirty="0" smtClean="0"/>
              <a:t>マタイ</a:t>
            </a:r>
            <a:r>
              <a:rPr kumimoji="1" lang="en-US" altLang="ja-JP" b="1" dirty="0" smtClean="0"/>
              <a:t> </a:t>
            </a:r>
            <a:r>
              <a:rPr lang="en-US" altLang="ja-JP" b="1" dirty="0" smtClean="0">
                <a:latin typeface="+mn-ea"/>
              </a:rPr>
              <a:t>11</a:t>
            </a:r>
            <a:r>
              <a:rPr lang="en-US" altLang="ja-JP" b="1" dirty="0">
                <a:latin typeface="+mn-ea"/>
              </a:rPr>
              <a:t>:28 </a:t>
            </a:r>
            <a:r>
              <a:rPr lang="ja-JP" altLang="en-US" b="1" dirty="0">
                <a:latin typeface="+mn-ea"/>
              </a:rPr>
              <a:t>～</a:t>
            </a:r>
            <a:r>
              <a:rPr lang="en-US" altLang="ja-JP" b="1" dirty="0" smtClean="0">
                <a:latin typeface="+mn-ea"/>
              </a:rPr>
              <a:t>30</a:t>
            </a:r>
          </a:p>
          <a:p>
            <a:pPr marL="0" indent="0">
              <a:spcAft>
                <a:spcPts val="2400"/>
              </a:spcAft>
              <a:buNone/>
            </a:pPr>
            <a:r>
              <a:rPr lang="ja-JP" altLang="en-US" sz="2400" dirty="0" smtClean="0">
                <a:latin typeface="+mj-ea"/>
                <a:ea typeface="+mj-ea"/>
              </a:rPr>
              <a:t>「すべて</a:t>
            </a:r>
            <a:r>
              <a:rPr lang="ja-JP" altLang="en-US" sz="2400" dirty="0">
                <a:latin typeface="+mj-ea"/>
                <a:ea typeface="+mj-ea"/>
              </a:rPr>
              <a:t>、疲れた人、重荷を負っている人は、わたしのところに来なさい</a:t>
            </a:r>
            <a:r>
              <a:rPr lang="ja-JP" altLang="en-US" sz="2400" dirty="0" smtClean="0">
                <a:latin typeface="+mj-ea"/>
                <a:ea typeface="+mj-ea"/>
              </a:rPr>
              <a:t>。　　</a:t>
            </a:r>
            <a:r>
              <a:rPr lang="en-US" altLang="ja-JP" sz="2400" dirty="0">
                <a:latin typeface="+mj-ea"/>
                <a:ea typeface="+mj-ea"/>
              </a:rPr>
              <a:t> </a:t>
            </a:r>
            <a:r>
              <a:rPr lang="en-US" altLang="ja-JP" sz="2400" dirty="0" smtClean="0">
                <a:latin typeface="+mj-ea"/>
                <a:ea typeface="+mj-ea"/>
              </a:rPr>
              <a:t>                            </a:t>
            </a:r>
            <a:r>
              <a:rPr lang="ja-JP" altLang="en-US" sz="2400" dirty="0" smtClean="0">
                <a:latin typeface="+mj-ea"/>
                <a:ea typeface="+mj-ea"/>
              </a:rPr>
              <a:t>　　　　　　　　　　</a:t>
            </a:r>
            <a:r>
              <a:rPr lang="en-US" altLang="ja-JP" sz="2400" dirty="0" smtClean="0">
                <a:latin typeface="+mj-ea"/>
                <a:ea typeface="+mj-ea"/>
              </a:rPr>
              <a:t>    </a:t>
            </a:r>
            <a:r>
              <a:rPr lang="ja-JP" altLang="en-US" sz="2400" dirty="0" smtClean="0">
                <a:latin typeface="+mj-ea"/>
                <a:ea typeface="+mj-ea"/>
              </a:rPr>
              <a:t>わたし</a:t>
            </a:r>
            <a:r>
              <a:rPr lang="ja-JP" altLang="en-US" sz="2400" dirty="0">
                <a:latin typeface="+mj-ea"/>
                <a:ea typeface="+mj-ea"/>
              </a:rPr>
              <a:t>があなたがたを休ませてあげます</a:t>
            </a:r>
            <a:r>
              <a:rPr lang="ja-JP" altLang="en-US" sz="2400" dirty="0" smtClean="0">
                <a:latin typeface="+mj-ea"/>
                <a:ea typeface="+mj-ea"/>
              </a:rPr>
              <a:t>。</a:t>
            </a:r>
            <a:r>
              <a:rPr lang="en-US" altLang="ja-JP" sz="2400" dirty="0" smtClean="0">
                <a:latin typeface="+mj-ea"/>
                <a:ea typeface="+mj-ea"/>
              </a:rPr>
              <a:t> </a:t>
            </a:r>
            <a:r>
              <a:rPr lang="ja-JP" altLang="en-US" sz="2400" dirty="0" smtClean="0">
                <a:latin typeface="+mj-ea"/>
                <a:ea typeface="+mj-ea"/>
              </a:rPr>
              <a:t>　わたし</a:t>
            </a:r>
            <a:r>
              <a:rPr lang="ja-JP" altLang="en-US" sz="2400" dirty="0">
                <a:latin typeface="+mj-ea"/>
                <a:ea typeface="+mj-ea"/>
              </a:rPr>
              <a:t>は心優しく、へりくだっているから</a:t>
            </a:r>
            <a:r>
              <a:rPr lang="ja-JP" altLang="en-US" sz="2400" dirty="0" smtClean="0">
                <a:latin typeface="+mj-ea"/>
                <a:ea typeface="+mj-ea"/>
              </a:rPr>
              <a:t>、</a:t>
            </a:r>
            <a:r>
              <a:rPr lang="en-US" altLang="ja-JP" sz="2400" dirty="0" smtClean="0">
                <a:latin typeface="+mj-ea"/>
                <a:ea typeface="+mj-ea"/>
              </a:rPr>
              <a:t>  </a:t>
            </a:r>
            <a:r>
              <a:rPr lang="ja-JP" altLang="en-US" sz="2400" dirty="0" smtClean="0">
                <a:latin typeface="+mj-ea"/>
                <a:ea typeface="+mj-ea"/>
              </a:rPr>
              <a:t>あなたがた</a:t>
            </a:r>
            <a:r>
              <a:rPr lang="ja-JP" altLang="en-US" sz="2400" dirty="0">
                <a:latin typeface="+mj-ea"/>
                <a:ea typeface="+mj-ea"/>
              </a:rPr>
              <a:t>もわたしのくびきを負って、わたしから学びなさい</a:t>
            </a:r>
            <a:r>
              <a:rPr lang="ja-JP" altLang="en-US" sz="2400" dirty="0" smtClean="0">
                <a:latin typeface="+mj-ea"/>
                <a:ea typeface="+mj-ea"/>
              </a:rPr>
              <a:t>。　　　　　　　　　　　　　　　　　　　　　　　　　　　　　　　　　　　　　　　　　　　　　そう</a:t>
            </a:r>
            <a:r>
              <a:rPr lang="ja-JP" altLang="en-US" sz="2400" dirty="0">
                <a:latin typeface="+mj-ea"/>
                <a:ea typeface="+mj-ea"/>
              </a:rPr>
              <a:t>すればたましいに安らぎが来ます</a:t>
            </a:r>
            <a:r>
              <a:rPr lang="ja-JP" altLang="en-US" sz="2400" dirty="0" smtClean="0">
                <a:latin typeface="+mj-ea"/>
                <a:ea typeface="+mj-ea"/>
              </a:rPr>
              <a:t>。わたし</a:t>
            </a:r>
            <a:r>
              <a:rPr lang="ja-JP" altLang="en-US" sz="2400" dirty="0">
                <a:latin typeface="+mj-ea"/>
                <a:ea typeface="+mj-ea"/>
              </a:rPr>
              <a:t>のくびきは負いやすく、わたしの荷</a:t>
            </a:r>
            <a:r>
              <a:rPr lang="ja-JP" altLang="en-US" sz="2400" dirty="0" smtClean="0">
                <a:latin typeface="+mj-ea"/>
                <a:ea typeface="+mj-ea"/>
              </a:rPr>
              <a:t>は</a:t>
            </a:r>
            <a:r>
              <a:rPr lang="en-US" altLang="ja-JP" sz="2400" dirty="0">
                <a:latin typeface="+mj-ea"/>
                <a:ea typeface="+mj-ea"/>
              </a:rPr>
              <a:t> </a:t>
            </a:r>
            <a:r>
              <a:rPr lang="ja-JP" altLang="en-US" sz="2400" dirty="0" smtClean="0">
                <a:latin typeface="+mj-ea"/>
                <a:ea typeface="+mj-ea"/>
              </a:rPr>
              <a:t>軽い</a:t>
            </a:r>
            <a:r>
              <a:rPr lang="ja-JP" altLang="en-US" sz="2400" dirty="0">
                <a:latin typeface="+mj-ea"/>
                <a:ea typeface="+mj-ea"/>
              </a:rPr>
              <a:t>からです。</a:t>
            </a:r>
            <a:r>
              <a:rPr lang="ja-JP" altLang="en-US" sz="2400" dirty="0" smtClean="0">
                <a:latin typeface="+mj-ea"/>
                <a:ea typeface="+mj-ea"/>
              </a:rPr>
              <a:t>」</a:t>
            </a:r>
            <a:endParaRPr lang="en-US" altLang="ja-JP" sz="2400" dirty="0" smtClean="0">
              <a:latin typeface="+mj-ea"/>
              <a:ea typeface="+mj-ea"/>
            </a:endParaRPr>
          </a:p>
          <a:p>
            <a:pPr marL="0" indent="0">
              <a:buNone/>
            </a:pPr>
            <a:r>
              <a:rPr kumimoji="1" lang="en-US" altLang="ja-JP" b="1" dirty="0" smtClean="0">
                <a:latin typeface="HGP明朝B" panose="02020800000000000000" pitchFamily="18" charset="-128"/>
                <a:ea typeface="HGP明朝B" panose="02020800000000000000" pitchFamily="18" charset="-128"/>
              </a:rPr>
              <a:t>   </a:t>
            </a:r>
            <a:r>
              <a:rPr kumimoji="1" lang="ja-JP" altLang="en-US" b="1" dirty="0" smtClean="0">
                <a:latin typeface="HGP明朝B" panose="02020800000000000000" pitchFamily="18" charset="-128"/>
                <a:ea typeface="HGP明朝B" panose="02020800000000000000" pitchFamily="18" charset="-128"/>
              </a:rPr>
              <a:t>このみことばから、心優しく</a:t>
            </a:r>
            <a:r>
              <a:rPr lang="en-US" altLang="ja-JP" b="1" dirty="0" smtClean="0">
                <a:latin typeface="HGP明朝B" panose="02020800000000000000" pitchFamily="18" charset="-128"/>
                <a:ea typeface="HGP明朝B" panose="02020800000000000000" pitchFamily="18" charset="-128"/>
              </a:rPr>
              <a:t>､</a:t>
            </a:r>
            <a:r>
              <a:rPr kumimoji="1" lang="ja-JP" altLang="en-US" b="1" dirty="0" smtClean="0">
                <a:latin typeface="HGP明朝B" panose="02020800000000000000" pitchFamily="18" charset="-128"/>
                <a:ea typeface="HGP明朝B" panose="02020800000000000000" pitchFamily="18" charset="-128"/>
              </a:rPr>
              <a:t>へりくだっているイエス様から学ぶことを通して</a:t>
            </a:r>
            <a:endParaRPr kumimoji="1" lang="en-US" altLang="ja-JP" b="1" dirty="0" smtClean="0">
              <a:latin typeface="HGP明朝B" panose="02020800000000000000" pitchFamily="18" charset="-128"/>
              <a:ea typeface="HGP明朝B" panose="02020800000000000000" pitchFamily="18" charset="-128"/>
            </a:endParaRPr>
          </a:p>
          <a:p>
            <a:pPr marL="0" indent="0">
              <a:buNone/>
            </a:pPr>
            <a:r>
              <a:rPr lang="ja-JP" altLang="en-US" b="1" dirty="0" smtClean="0">
                <a:latin typeface="HGP明朝B" panose="02020800000000000000" pitchFamily="18" charset="-128"/>
                <a:ea typeface="HGP明朝B" panose="02020800000000000000" pitchFamily="18" charset="-128"/>
              </a:rPr>
              <a:t>主からくる平安を体験し</a:t>
            </a:r>
            <a:r>
              <a:rPr lang="en-US" altLang="ja-JP" b="1" dirty="0" smtClean="0">
                <a:latin typeface="HGP明朝B" panose="02020800000000000000" pitchFamily="18" charset="-128"/>
                <a:ea typeface="HGP明朝B" panose="02020800000000000000" pitchFamily="18" charset="-128"/>
              </a:rPr>
              <a:t>､</a:t>
            </a:r>
            <a:r>
              <a:rPr lang="ja-JP" altLang="en-US" b="1" dirty="0" smtClean="0">
                <a:latin typeface="HGP明朝B" panose="02020800000000000000" pitchFamily="18" charset="-128"/>
                <a:ea typeface="HGP明朝B" panose="02020800000000000000" pitchFamily="18" charset="-128"/>
              </a:rPr>
              <a:t>イエス様と共に歩むことの恵みが、他の人たちに</a:t>
            </a:r>
            <a:endParaRPr lang="en-US" altLang="ja-JP" b="1" dirty="0" smtClean="0">
              <a:latin typeface="HGP明朝B" panose="02020800000000000000" pitchFamily="18" charset="-128"/>
              <a:ea typeface="HGP明朝B" panose="02020800000000000000" pitchFamily="18" charset="-128"/>
            </a:endParaRPr>
          </a:p>
          <a:p>
            <a:pPr marL="0" indent="0">
              <a:buNone/>
            </a:pPr>
            <a:r>
              <a:rPr lang="ja-JP" altLang="en-US" b="1" dirty="0" smtClean="0">
                <a:latin typeface="HGP明朝B" panose="02020800000000000000" pitchFamily="18" charset="-128"/>
                <a:ea typeface="HGP明朝B" panose="02020800000000000000" pitchFamily="18" charset="-128"/>
              </a:rPr>
              <a:t>も</a:t>
            </a:r>
            <a:r>
              <a:rPr kumimoji="1" lang="ja-JP" altLang="en-US" b="1" dirty="0" smtClean="0">
                <a:latin typeface="HGP明朝B" panose="02020800000000000000" pitchFamily="18" charset="-128"/>
                <a:ea typeface="HGP明朝B" panose="02020800000000000000" pitchFamily="18" charset="-128"/>
              </a:rPr>
              <a:t>伝わっていくことを願っています。</a:t>
            </a:r>
            <a:endParaRPr kumimoji="1" lang="ja-JP" altLang="en-US" b="1"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43423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これからの仙台カレブ</a:t>
            </a:r>
            <a:endParaRPr kumimoji="1" lang="ja-JP" altLang="en-US" dirty="0"/>
          </a:p>
        </p:txBody>
      </p:sp>
      <p:sp>
        <p:nvSpPr>
          <p:cNvPr id="3" name="コンテンツ プレースホルダー 2"/>
          <p:cNvSpPr>
            <a:spLocks noGrp="1"/>
          </p:cNvSpPr>
          <p:nvPr>
            <p:ph sz="quarter" idx="1"/>
          </p:nvPr>
        </p:nvSpPr>
        <p:spPr>
          <a:xfrm>
            <a:off x="593534" y="1732147"/>
            <a:ext cx="11014647" cy="4403733"/>
          </a:xfrm>
        </p:spPr>
        <p:txBody>
          <a:bodyPr>
            <a:normAutofit/>
          </a:bodyPr>
          <a:lstStyle/>
          <a:p>
            <a:pPr marL="0" indent="0">
              <a:buNone/>
            </a:pPr>
            <a:r>
              <a:rPr kumimoji="1" lang="ja-JP" altLang="en-US" dirty="0" smtClean="0">
                <a:latin typeface="HGP明朝B" panose="02020800000000000000" pitchFamily="18" charset="-128"/>
                <a:ea typeface="HGP明朝B" panose="02020800000000000000" pitchFamily="18" charset="-128"/>
              </a:rPr>
              <a:t>　</a:t>
            </a:r>
            <a:r>
              <a:rPr kumimoji="1" lang="ja-JP" altLang="en-US" b="1" dirty="0" smtClean="0">
                <a:latin typeface="HGP明朝B" panose="02020800000000000000" pitchFamily="18" charset="-128"/>
                <a:ea typeface="HGP明朝B" panose="02020800000000000000" pitchFamily="18" charset="-128"/>
              </a:rPr>
              <a:t>「仙台カレブ」は、これからも</a:t>
            </a:r>
            <a:r>
              <a:rPr lang="ja-JP" altLang="en-US" b="1" dirty="0" smtClean="0">
                <a:latin typeface="HGP明朝B" panose="02020800000000000000" pitchFamily="18" charset="-128"/>
                <a:ea typeface="HGP明朝B" panose="02020800000000000000" pitchFamily="18" charset="-128"/>
              </a:rPr>
              <a:t>更に根田裕道さん</a:t>
            </a:r>
            <a:r>
              <a:rPr lang="en-US" altLang="ja-JP" b="1" dirty="0">
                <a:latin typeface="HGP明朝B" panose="02020800000000000000" pitchFamily="18" charset="-128"/>
                <a:ea typeface="HGP明朝B" panose="02020800000000000000" pitchFamily="18" charset="-128"/>
              </a:rPr>
              <a:t> </a:t>
            </a:r>
            <a:r>
              <a:rPr lang="ja-JP" altLang="en-US" b="1" dirty="0" smtClean="0">
                <a:latin typeface="HGP明朝B" panose="02020800000000000000" pitchFamily="18" charset="-128"/>
                <a:ea typeface="HGP明朝B" panose="02020800000000000000" pitchFamily="18" charset="-128"/>
              </a:rPr>
              <a:t>佐藤文紀さんと共に</a:t>
            </a:r>
            <a:r>
              <a:rPr lang="en-US" altLang="ja-JP" b="1" dirty="0" smtClean="0">
                <a:latin typeface="HGP明朝B" panose="02020800000000000000" pitchFamily="18" charset="-128"/>
                <a:ea typeface="HGP明朝B" panose="02020800000000000000" pitchFamily="18" charset="-128"/>
              </a:rPr>
              <a:t>､</a:t>
            </a:r>
            <a:r>
              <a:rPr lang="ja-JP" altLang="en-US" b="1" dirty="0" smtClean="0">
                <a:latin typeface="HGP明朝B" panose="02020800000000000000" pitchFamily="18" charset="-128"/>
                <a:ea typeface="HGP明朝B" panose="02020800000000000000" pitchFamily="18" charset="-128"/>
              </a:rPr>
              <a:t>参加</a:t>
            </a:r>
            <a:endParaRPr lang="en-US" altLang="ja-JP" b="1" dirty="0" smtClean="0">
              <a:latin typeface="HGP明朝B" panose="02020800000000000000" pitchFamily="18" charset="-128"/>
              <a:ea typeface="HGP明朝B" panose="02020800000000000000" pitchFamily="18" charset="-128"/>
            </a:endParaRPr>
          </a:p>
          <a:p>
            <a:pPr marL="0" indent="0">
              <a:buNone/>
            </a:pPr>
            <a:r>
              <a:rPr lang="ja-JP" altLang="en-US" b="1" dirty="0" smtClean="0">
                <a:latin typeface="HGP明朝B" panose="02020800000000000000" pitchFamily="18" charset="-128"/>
                <a:ea typeface="HGP明朝B" panose="02020800000000000000" pitchFamily="18" charset="-128"/>
              </a:rPr>
              <a:t>される</a:t>
            </a:r>
            <a:r>
              <a:rPr kumimoji="1" lang="ja-JP" altLang="en-US" b="1" dirty="0" smtClean="0">
                <a:latin typeface="HGP明朝B" panose="02020800000000000000" pitchFamily="18" charset="-128"/>
                <a:ea typeface="HGP明朝B" panose="02020800000000000000" pitchFamily="18" charset="-128"/>
              </a:rPr>
              <a:t>方々のために仕え、イエス様から学んでいくことが出来るように</a:t>
            </a:r>
            <a:r>
              <a:rPr kumimoji="1" lang="ja-JP" altLang="en-US" b="1" dirty="0" smtClean="0">
                <a:latin typeface="HGP明朝B" panose="02020800000000000000" pitchFamily="18" charset="-128"/>
                <a:ea typeface="HGP明朝B" panose="02020800000000000000" pitchFamily="18" charset="-128"/>
              </a:rPr>
              <a:t>、</a:t>
            </a:r>
            <a:endParaRPr kumimoji="1" lang="en-US" altLang="ja-JP" b="1" dirty="0" smtClean="0">
              <a:latin typeface="HGP明朝B" panose="02020800000000000000" pitchFamily="18" charset="-128"/>
              <a:ea typeface="HGP明朝B" panose="02020800000000000000" pitchFamily="18" charset="-128"/>
            </a:endParaRPr>
          </a:p>
          <a:p>
            <a:pPr marL="0" indent="0">
              <a:buNone/>
            </a:pPr>
            <a:r>
              <a:rPr kumimoji="1" lang="ja-JP" altLang="en-US" b="1" dirty="0" smtClean="0">
                <a:latin typeface="HGP明朝B" panose="02020800000000000000" pitchFamily="18" charset="-128"/>
                <a:ea typeface="HGP明朝B" panose="02020800000000000000" pitchFamily="18" charset="-128"/>
              </a:rPr>
              <a:t>祈り求めて</a:t>
            </a:r>
            <a:r>
              <a:rPr kumimoji="1" lang="ja-JP" altLang="en-US" b="1" dirty="0" smtClean="0">
                <a:latin typeface="HGP明朝B" panose="02020800000000000000" pitchFamily="18" charset="-128"/>
                <a:ea typeface="HGP明朝B" panose="02020800000000000000" pitchFamily="18" charset="-128"/>
              </a:rPr>
              <a:t>い</a:t>
            </a:r>
            <a:r>
              <a:rPr lang="ja-JP" altLang="en-US" b="1" dirty="0" smtClean="0">
                <a:latin typeface="HGP明朝B" panose="02020800000000000000" pitchFamily="18" charset="-128"/>
                <a:ea typeface="HGP明朝B" panose="02020800000000000000" pitchFamily="18" charset="-128"/>
              </a:rPr>
              <a:t>きたいと願っています</a:t>
            </a:r>
            <a:r>
              <a:rPr lang="ja-JP" altLang="en-US" b="1" dirty="0" smtClean="0">
                <a:latin typeface="HGP明朝B" panose="02020800000000000000" pitchFamily="18" charset="-128"/>
                <a:ea typeface="HGP明朝B" panose="02020800000000000000" pitchFamily="18" charset="-128"/>
              </a:rPr>
              <a:t>。</a:t>
            </a:r>
            <a:endParaRPr lang="en-US" altLang="ja-JP" b="1" dirty="0" smtClean="0">
              <a:latin typeface="HGP明朝B" panose="02020800000000000000" pitchFamily="18" charset="-128"/>
              <a:ea typeface="HGP明朝B" panose="02020800000000000000" pitchFamily="18" charset="-128"/>
            </a:endParaRPr>
          </a:p>
          <a:p>
            <a:pPr marL="0" indent="0">
              <a:buNone/>
            </a:pPr>
            <a:endParaRPr lang="en-US" altLang="ja-JP" sz="800" b="1" dirty="0" smtClean="0">
              <a:latin typeface="HGP明朝B" panose="02020800000000000000" pitchFamily="18" charset="-128"/>
              <a:ea typeface="HGP明朝B" panose="02020800000000000000" pitchFamily="18" charset="-128"/>
            </a:endParaRPr>
          </a:p>
          <a:p>
            <a:pPr marL="0" indent="0">
              <a:buNone/>
            </a:pPr>
            <a:r>
              <a:rPr kumimoji="1" lang="ja-JP" altLang="en-US" b="1" dirty="0">
                <a:latin typeface="HGP明朝B" panose="02020800000000000000" pitchFamily="18" charset="-128"/>
                <a:ea typeface="HGP明朝B" panose="02020800000000000000" pitchFamily="18" charset="-128"/>
              </a:rPr>
              <a:t>　</a:t>
            </a:r>
            <a:r>
              <a:rPr lang="en-US" altLang="ja-JP" b="1" dirty="0">
                <a:latin typeface="HGP明朝B" panose="02020800000000000000" pitchFamily="18" charset="-128"/>
                <a:ea typeface="HGP明朝B" panose="02020800000000000000" pitchFamily="18" charset="-128"/>
              </a:rPr>
              <a:t> </a:t>
            </a:r>
            <a:r>
              <a:rPr kumimoji="1" lang="ja-JP" altLang="en-US" b="1" dirty="0" smtClean="0">
                <a:latin typeface="HGP明朝B" panose="02020800000000000000" pitchFamily="18" charset="-128"/>
                <a:ea typeface="HGP明朝B" panose="02020800000000000000" pitchFamily="18" charset="-128"/>
              </a:rPr>
              <a:t>ノンクリスチャンの方が毎回参加しており、</a:t>
            </a:r>
            <a:r>
              <a:rPr lang="ja-JP" altLang="en-US" b="1" dirty="0" smtClean="0">
                <a:latin typeface="HGP明朝B" panose="02020800000000000000" pitchFamily="18" charset="-128"/>
                <a:ea typeface="HGP明朝B" panose="02020800000000000000" pitchFamily="18" charset="-128"/>
              </a:rPr>
              <a:t>マタイ受難曲などの解説をして</a:t>
            </a:r>
            <a:endParaRPr lang="en-US" altLang="ja-JP" b="1" dirty="0" smtClean="0">
              <a:latin typeface="HGP明朝B" panose="02020800000000000000" pitchFamily="18" charset="-128"/>
              <a:ea typeface="HGP明朝B" panose="02020800000000000000" pitchFamily="18" charset="-128"/>
            </a:endParaRPr>
          </a:p>
          <a:p>
            <a:pPr marL="0" indent="0">
              <a:buNone/>
            </a:pPr>
            <a:r>
              <a:rPr lang="ja-JP" altLang="en-US" b="1" dirty="0" smtClean="0">
                <a:latin typeface="HGP明朝B" panose="02020800000000000000" pitchFamily="18" charset="-128"/>
                <a:ea typeface="HGP明朝B" panose="02020800000000000000" pitchFamily="18" charset="-128"/>
              </a:rPr>
              <a:t>下さいました。</a:t>
            </a:r>
            <a:r>
              <a:rPr lang="en-US" altLang="ja-JP" b="1" dirty="0" smtClean="0">
                <a:latin typeface="HGP明朝B" panose="02020800000000000000" pitchFamily="18" charset="-128"/>
                <a:ea typeface="HGP明朝B" panose="02020800000000000000" pitchFamily="18" charset="-128"/>
              </a:rPr>
              <a:t> </a:t>
            </a:r>
            <a:r>
              <a:rPr lang="ja-JP" altLang="en-US" b="1" dirty="0" smtClean="0">
                <a:latin typeface="HGP明朝B" panose="02020800000000000000" pitchFamily="18" charset="-128"/>
                <a:ea typeface="HGP明朝B" panose="02020800000000000000" pitchFamily="18" charset="-128"/>
              </a:rPr>
              <a:t>その</a:t>
            </a:r>
            <a:r>
              <a:rPr kumimoji="1" lang="ja-JP" altLang="en-US" b="1" dirty="0" smtClean="0">
                <a:latin typeface="HGP明朝B" panose="02020800000000000000" pitchFamily="18" charset="-128"/>
                <a:ea typeface="HGP明朝B" panose="02020800000000000000" pitchFamily="18" charset="-128"/>
              </a:rPr>
              <a:t>ように</a:t>
            </a:r>
            <a:r>
              <a:rPr lang="en-US" altLang="ja-JP" b="1" dirty="0" smtClean="0">
                <a:latin typeface="HGP明朝B" panose="02020800000000000000" pitchFamily="18" charset="-128"/>
                <a:ea typeface="HGP明朝B" panose="02020800000000000000" pitchFamily="18" charset="-128"/>
              </a:rPr>
              <a:t>､</a:t>
            </a:r>
            <a:r>
              <a:rPr kumimoji="1" lang="ja-JP" altLang="en-US" b="1" dirty="0" smtClean="0">
                <a:latin typeface="HGP明朝B" panose="02020800000000000000" pitchFamily="18" charset="-128"/>
                <a:ea typeface="HGP明朝B" panose="02020800000000000000" pitchFamily="18" charset="-128"/>
              </a:rPr>
              <a:t>各々の持てるものを用いることが出来るように考えています。</a:t>
            </a:r>
            <a:endParaRPr kumimoji="1" lang="en-US" altLang="ja-JP" b="1" dirty="0" smtClean="0">
              <a:latin typeface="HGP明朝B" panose="02020800000000000000" pitchFamily="18" charset="-128"/>
              <a:ea typeface="HGP明朝B" panose="02020800000000000000" pitchFamily="18" charset="-128"/>
            </a:endParaRPr>
          </a:p>
          <a:p>
            <a:pPr marL="0" indent="0">
              <a:lnSpc>
                <a:spcPct val="140000"/>
              </a:lnSpc>
              <a:buNone/>
            </a:pPr>
            <a:r>
              <a:rPr lang="ja-JP" altLang="en-US" b="1" dirty="0">
                <a:latin typeface="HGP明朝B" panose="02020800000000000000" pitchFamily="18" charset="-128"/>
                <a:ea typeface="HGP明朝B" panose="02020800000000000000" pitchFamily="18" charset="-128"/>
              </a:rPr>
              <a:t>　</a:t>
            </a:r>
            <a:r>
              <a:rPr lang="en-US" altLang="ja-JP" b="1" dirty="0">
                <a:latin typeface="HGP明朝B" panose="02020800000000000000" pitchFamily="18" charset="-128"/>
                <a:ea typeface="HGP明朝B" panose="02020800000000000000" pitchFamily="18" charset="-128"/>
              </a:rPr>
              <a:t> </a:t>
            </a:r>
            <a:r>
              <a:rPr lang="ja-JP" altLang="en-US" b="1" dirty="0" smtClean="0">
                <a:latin typeface="HGP明朝B" panose="02020800000000000000" pitchFamily="18" charset="-128"/>
                <a:ea typeface="HGP明朝B" panose="02020800000000000000" pitchFamily="18" charset="-128"/>
              </a:rPr>
              <a:t>また、学生など若い世代の人たちにも貢献できる会となっていければと思っています。</a:t>
            </a:r>
            <a:endParaRPr lang="en-US" altLang="ja-JP" b="1" dirty="0" smtClean="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436338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クール">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TM02772747[[fn=クール]]</Template>
  <TotalTime>1588</TotalTime>
  <Words>80</Words>
  <Application>Microsoft Office PowerPoint</Application>
  <PresentationFormat>ユーザー設定</PresentationFormat>
  <Paragraphs>54</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クール</vt:lpstr>
      <vt:lpstr>仙台カレブ会</vt:lpstr>
      <vt:lpstr>世話人</vt:lpstr>
      <vt:lpstr>第一次 吾朗さん訪問</vt:lpstr>
      <vt:lpstr>第二次 吾朗さん訪問</vt:lpstr>
      <vt:lpstr>夫婦の集い</vt:lpstr>
      <vt:lpstr>杉本さんの訪問</vt:lpstr>
      <vt:lpstr>カレブ＋学生</vt:lpstr>
      <vt:lpstr>仙台カレブの特徴</vt:lpstr>
      <vt:lpstr>これからの仙台カレブ</vt:lpstr>
      <vt:lpstr>仙台カレブ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仙台カレブ会</dc:title>
  <dc:creator>小川徹</dc:creator>
  <cp:lastModifiedBy>Hoshino</cp:lastModifiedBy>
  <cp:revision>66</cp:revision>
  <dcterms:created xsi:type="dcterms:W3CDTF">2016-09-26T11:25:48Z</dcterms:created>
  <dcterms:modified xsi:type="dcterms:W3CDTF">2016-10-10T11:19:28Z</dcterms:modified>
</cp:coreProperties>
</file>