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7" r:id="rId2"/>
    <p:sldId id="258" r:id="rId3"/>
    <p:sldId id="265" r:id="rId4"/>
    <p:sldId id="266" r:id="rId5"/>
    <p:sldId id="276" r:id="rId6"/>
    <p:sldId id="272" r:id="rId7"/>
    <p:sldId id="273" r:id="rId8"/>
    <p:sldId id="275" r:id="rId9"/>
    <p:sldId id="261" r:id="rId10"/>
    <p:sldId id="262" r:id="rId11"/>
    <p:sldId id="277" r:id="rId12"/>
    <p:sldId id="278" r:id="rId1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00"/>
    <a:srgbClr val="121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99835" autoAdjust="0"/>
  </p:normalViewPr>
  <p:slideViewPr>
    <p:cSldViewPr>
      <p:cViewPr varScale="1">
        <p:scale>
          <a:sx n="102" d="100"/>
          <a:sy n="102" d="100"/>
        </p:scale>
        <p:origin x="-4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ED79A-B298-40F0-8CB8-FC30D4E8AF2F}" type="datetimeFigureOut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15ACD-48F9-494D-ACDA-A89A01933764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79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西宮カレブの会の目的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15ACD-48F9-494D-ACDA-A89A01933764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60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CFB939F-34B8-4B30-9B8C-3BD79F1E19E0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EA68C-F827-4903-956D-73F25CF8EA5C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8365-71A6-48B5-9E45-B8DE295FD47B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F031693-5C67-41D2-928D-6E22929B6E34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0654950-9183-4C3C-BDB9-5BA83179599F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02A20-4140-49A6-9486-D7BA328F20A6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02E2-EA07-4459-B056-B02FA43FA939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35EA38-7953-42AF-AAEF-5927D92E9A00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DF341-CF0E-40A0-ACBF-D4B1C26108E8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2CDC02-9A5F-4BBE-B0AF-38248BA80B1B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EDA1BD7-9CE8-4DBE-8396-0E991BF5BED1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54CB80-F52F-4E55-967C-832D82E29FD3}" type="datetime1">
              <a:rPr kumimoji="1" lang="ja-JP" altLang="en-US" smtClean="0"/>
              <a:pPr/>
              <a:t>17/02/10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E46CD23-EE04-4AD3-82FF-F39EFC661B7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hyperlink" Target="http://www.ac-illust.com/main/dl_info.php?id=432270&amp;sw=%E3%81%97%E3%81%84%E3%81%9F%E3%81%91" TargetMode="External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______1.xls"/><Relationship Id="rId5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Excel_97_-_2004_______2.xls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Excel____1.xlsx"/><Relationship Id="rId5" Type="http://schemas.openxmlformats.org/officeDocument/2006/relationships/image" Target="../media/image1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 anchor="ctr"/>
          <a:lstStyle/>
          <a:p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１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. </a:t>
            </a:r>
            <a:r>
              <a:rPr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会の</a:t>
            </a:r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目的</a:t>
            </a:r>
            <a:endParaRPr kumimoji="1" lang="ja-JP" altLang="en-US" dirty="0">
              <a:latin typeface="ヒラギノ明朝 ProN W6"/>
              <a:ea typeface="ヒラギノ明朝 ProN W6"/>
              <a:cs typeface="ヒラギノ明朝 ProN W6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3568" y="98072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小塚明朝 Pro H"/>
                <a:ea typeface="小塚明朝 Pro H"/>
                <a:cs typeface="小塚明朝 Pro H"/>
              </a:rPr>
              <a:t>カレブの会のコンセプトを受けて下記の目的、方針で活動しています</a:t>
            </a:r>
            <a:endParaRPr kumimoji="1" lang="ja-JP" altLang="en-US" dirty="0">
              <a:latin typeface="小塚明朝 Pro H"/>
              <a:ea typeface="小塚明朝 Pro H"/>
              <a:cs typeface="小塚明朝 Pro H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31840" y="1412776"/>
            <a:ext cx="27363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 smtClean="0">
                <a:latin typeface="小塚明朝 Pro H"/>
                <a:ea typeface="小塚明朝 Pro H"/>
                <a:cs typeface="小塚明朝 Pro H"/>
              </a:rPr>
              <a:t>カレブの会コンセプト</a:t>
            </a:r>
            <a:endParaRPr kumimoji="1" lang="ja-JP" altLang="en-US" dirty="0">
              <a:latin typeface="小塚明朝 Pro H"/>
              <a:ea typeface="小塚明朝 Pro H"/>
              <a:cs typeface="小塚明朝 Pro H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755576" y="1844824"/>
            <a:ext cx="3672408" cy="864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r>
              <a:rPr lang="ja-JP" altLang="en-US" sz="2000" dirty="0" smtClean="0">
                <a:solidFill>
                  <a:srgbClr val="121D91"/>
                </a:solidFill>
                <a:latin typeface="小塚明朝 Pro H"/>
                <a:ea typeface="小塚明朝 Pro H"/>
                <a:cs typeface="小塚明朝 Pro H"/>
              </a:rPr>
              <a:t>主から夢を頂き、夢の実現の</a:t>
            </a:r>
            <a:r>
              <a:rPr lang="en-US" altLang="ja-JP" sz="2000" dirty="0">
                <a:solidFill>
                  <a:srgbClr val="121D91"/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endParaRPr lang="en-US" altLang="ja-JP" sz="2000" dirty="0" smtClean="0">
              <a:solidFill>
                <a:srgbClr val="121D91"/>
              </a:solidFill>
              <a:latin typeface="小塚明朝 Pro H"/>
              <a:ea typeface="小塚明朝 Pro H"/>
              <a:cs typeface="小塚明朝 Pro H"/>
            </a:endParaRPr>
          </a:p>
          <a:p>
            <a:r>
              <a:rPr lang="en-US" altLang="ja-JP" sz="2000" dirty="0" smtClean="0">
                <a:solidFill>
                  <a:srgbClr val="121D91"/>
                </a:solidFill>
                <a:latin typeface="小塚明朝 Pro H"/>
                <a:ea typeface="小塚明朝 Pro H"/>
                <a:cs typeface="小塚明朝 Pro H"/>
              </a:rPr>
              <a:t>  </a:t>
            </a:r>
            <a:r>
              <a:rPr lang="ja-JP" altLang="en-US" sz="2000" dirty="0" smtClean="0">
                <a:solidFill>
                  <a:srgbClr val="121D91"/>
                </a:solidFill>
                <a:latin typeface="小塚明朝 Pro H"/>
                <a:ea typeface="小塚明朝 Pro H"/>
                <a:cs typeface="小塚明朝 Pro H"/>
              </a:rPr>
              <a:t>ために互いに助け合う</a:t>
            </a:r>
            <a:endParaRPr lang="ja-JP" altLang="en-US" sz="2000" dirty="0">
              <a:solidFill>
                <a:srgbClr val="121D91"/>
              </a:solidFill>
              <a:latin typeface="小塚明朝 Pro H"/>
              <a:ea typeface="小塚明朝 Pro H"/>
              <a:cs typeface="小塚明朝 Pro H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4644008" y="1844824"/>
            <a:ext cx="3600400" cy="8640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  </a:t>
            </a:r>
            <a:r>
              <a:rPr lang="ja-JP" altLang="en-US" sz="2000" dirty="0" smtClean="0">
                <a:solidFill>
                  <a:srgbClr val="121D91"/>
                </a:solidFill>
                <a:latin typeface="小塚明朝 Pro H"/>
                <a:ea typeface="小塚明朝 Pro H"/>
                <a:cs typeface="小塚明朝 Pro H"/>
              </a:rPr>
              <a:t>人生のソフトランディング</a:t>
            </a:r>
            <a:endParaRPr lang="en-US" altLang="ja-JP" sz="2000" dirty="0" smtClean="0">
              <a:solidFill>
                <a:srgbClr val="121D91"/>
              </a:solidFill>
              <a:latin typeface="小塚明朝 Pro H"/>
              <a:ea typeface="小塚明朝 Pro H"/>
              <a:cs typeface="小塚明朝 Pro H"/>
            </a:endParaRPr>
          </a:p>
          <a:p>
            <a:r>
              <a:rPr lang="en-US" altLang="ja-JP" sz="2000" dirty="0" smtClean="0">
                <a:solidFill>
                  <a:srgbClr val="121D91"/>
                </a:solidFill>
                <a:latin typeface="小塚明朝 Pro H"/>
                <a:ea typeface="小塚明朝 Pro H"/>
                <a:cs typeface="小塚明朝 Pro H"/>
              </a:rPr>
              <a:t>   </a:t>
            </a:r>
            <a:r>
              <a:rPr lang="ja-JP" altLang="en-US" sz="2000" dirty="0" smtClean="0">
                <a:solidFill>
                  <a:srgbClr val="121D91"/>
                </a:solidFill>
                <a:latin typeface="小塚明朝 Pro H"/>
                <a:ea typeface="小塚明朝 Pro H"/>
                <a:cs typeface="小塚明朝 Pro H"/>
              </a:rPr>
              <a:t>を助け合う</a:t>
            </a:r>
            <a:endParaRPr lang="ja-JP" altLang="en-US" sz="2000" dirty="0">
              <a:solidFill>
                <a:srgbClr val="121D91"/>
              </a:solidFill>
              <a:latin typeface="小塚明朝 Pro H"/>
              <a:ea typeface="小塚明朝 Pro H"/>
              <a:cs typeface="小塚明朝 Pro H"/>
            </a:endParaRPr>
          </a:p>
        </p:txBody>
      </p:sp>
      <p:sp>
        <p:nvSpPr>
          <p:cNvPr id="8" name="右中かっこ 7"/>
          <p:cNvSpPr/>
          <p:nvPr/>
        </p:nvSpPr>
        <p:spPr>
          <a:xfrm rot="5400000">
            <a:off x="4355976" y="1412776"/>
            <a:ext cx="360040" cy="2952328"/>
          </a:xfrm>
          <a:prstGeom prst="rightBrace">
            <a:avLst>
              <a:gd name="adj1" fmla="val 8333"/>
              <a:gd name="adj2" fmla="val 50877"/>
            </a:avLst>
          </a:prstGeom>
          <a:ln w="254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59832" y="3068960"/>
            <a:ext cx="2808312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latin typeface="小塚明朝 Pro H"/>
                <a:ea typeface="小塚明朝 Pro H"/>
                <a:cs typeface="小塚明朝 Pro H"/>
              </a:rPr>
              <a:t>西宮カレブの会の目的</a:t>
            </a:r>
            <a:endParaRPr kumimoji="1" lang="ja-JP" altLang="en-US" dirty="0">
              <a:latin typeface="小塚明朝 Pro H"/>
              <a:ea typeface="小塚明朝 Pro H"/>
              <a:cs typeface="小塚明朝 Pro H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95536" y="3645024"/>
            <a:ext cx="8136904" cy="302433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kumimoji="1" lang="ja-JP" altLang="en-US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　</a:t>
            </a:r>
            <a:r>
              <a:rPr kumimoji="1" lang="en-US" altLang="ja-JP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 50-70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歳を中心に、また次の世代の</a:t>
            </a:r>
            <a:r>
              <a:rPr lang="ja-JP" altLang="en-US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方も含めて、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山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明朝 Pro H"/>
                <a:ea typeface="小塚明朝 Pro H"/>
                <a:cs typeface="小塚明朝 Pro H"/>
              </a:rPr>
              <a:t>や自然に興味はあるが</a:t>
            </a:r>
            <a:r>
              <a:rPr kumimoji="1"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明朝 Pro H"/>
                <a:ea typeface="小塚明朝 Pro H"/>
                <a:cs typeface="小塚明朝 Pro H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r>
              <a:rPr kumimoji="1" lang="en-US" altLang="ja-JP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r>
              <a:rPr kumimoji="1" lang="ja-JP" alt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小塚明朝 Pro H"/>
                <a:ea typeface="小塚明朝 Pro H"/>
                <a:cs typeface="小塚明朝 Pro H"/>
              </a:rPr>
              <a:t>　一人では出かけにくい方や再挑戦しようという方をお誘いする</a:t>
            </a:r>
            <a:endParaRPr kumimoji="1" lang="en-US" altLang="ja-JP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小塚明朝 Pro H"/>
              <a:ea typeface="小塚明朝 Pro H"/>
              <a:cs typeface="小塚明朝 Pro H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kumimoji="1" lang="en-US" altLang="ja-JP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r>
              <a:rPr kumimoji="1" lang="ja-JP" altLang="en-US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　</a:t>
            </a:r>
            <a:r>
              <a:rPr kumimoji="1" lang="ja-JP" altLang="en-US" sz="1600" dirty="0" smtClean="0">
                <a:solidFill>
                  <a:srgbClr val="008000"/>
                </a:solidFill>
                <a:latin typeface="小塚明朝 Pro H"/>
                <a:ea typeface="小塚明朝 Pro H"/>
                <a:cs typeface="小塚明朝 Pro H"/>
              </a:rPr>
              <a:t>神様の造られた自然を通し、健康の回復、元気をもらい、仕事</a:t>
            </a:r>
            <a:r>
              <a:rPr lang="ja-JP" altLang="en-US" sz="1600" dirty="0" smtClean="0">
                <a:solidFill>
                  <a:srgbClr val="008000"/>
                </a:solidFill>
                <a:latin typeface="小塚明朝 Pro H"/>
                <a:ea typeface="小塚明朝 Pro H"/>
                <a:cs typeface="小塚明朝 Pro H"/>
              </a:rPr>
              <a:t>や家庭や</a:t>
            </a:r>
            <a:endParaRPr lang="en-US" altLang="ja-JP" sz="1600" dirty="0" smtClean="0">
              <a:solidFill>
                <a:srgbClr val="008000"/>
              </a:solidFill>
              <a:latin typeface="小塚明朝 Pro H"/>
              <a:ea typeface="小塚明朝 Pro H"/>
              <a:cs typeface="小塚明朝 Pro H"/>
            </a:endParaRPr>
          </a:p>
          <a:p>
            <a:pPr>
              <a:spcAft>
                <a:spcPts val="600"/>
              </a:spcAft>
            </a:pPr>
            <a:r>
              <a:rPr lang="en-US" altLang="ja-JP" sz="1600" dirty="0">
                <a:solidFill>
                  <a:srgbClr val="008000"/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r>
              <a:rPr lang="en-US" altLang="ja-JP" sz="1600" dirty="0" smtClean="0">
                <a:solidFill>
                  <a:srgbClr val="008000"/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r>
              <a:rPr lang="ja-JP" altLang="en-US" sz="1600" dirty="0" smtClean="0">
                <a:solidFill>
                  <a:srgbClr val="008000"/>
                </a:solidFill>
                <a:latin typeface="小塚明朝 Pro H"/>
                <a:ea typeface="小塚明朝 Pro H"/>
                <a:cs typeface="小塚明朝 Pro H"/>
              </a:rPr>
              <a:t>　定年後の働きを助けるベースとしていただく</a:t>
            </a:r>
            <a:endParaRPr kumimoji="1" lang="en-US" altLang="ja-JP" sz="1600" dirty="0" smtClean="0">
              <a:solidFill>
                <a:srgbClr val="008000"/>
              </a:solidFill>
              <a:latin typeface="小塚明朝 Pro H"/>
              <a:ea typeface="小塚明朝 Pro H"/>
              <a:cs typeface="小塚明朝 Pro H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r>
              <a:rPr lang="ja-JP" altLang="en-US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　歩きながら会話を楽しむ、賛美をする</a:t>
            </a:r>
            <a:endParaRPr lang="en-US" altLang="ja-JP" sz="1600" dirty="0" smtClean="0">
              <a:solidFill>
                <a:schemeClr val="tx1"/>
              </a:solidFill>
              <a:latin typeface="小塚明朝 Pro H"/>
              <a:ea typeface="小塚明朝 Pro H"/>
              <a:cs typeface="小塚明朝 Pro H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r>
              <a:rPr lang="ja-JP" altLang="en-US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　</a:t>
            </a:r>
            <a:r>
              <a:rPr lang="ja-JP" altLang="en-US" sz="1600" dirty="0" smtClean="0">
                <a:solidFill>
                  <a:srgbClr val="008000"/>
                </a:solidFill>
                <a:latin typeface="小塚明朝 Pro H"/>
                <a:ea typeface="小塚明朝 Pro H"/>
                <a:cs typeface="小塚明朝 Pro H"/>
              </a:rPr>
              <a:t>どなたにでも気軽に参加していただき、神様を知る糸口にしていただく</a:t>
            </a:r>
            <a:endParaRPr lang="en-US" altLang="ja-JP" sz="1600" dirty="0" smtClean="0">
              <a:solidFill>
                <a:srgbClr val="008000"/>
              </a:solidFill>
              <a:latin typeface="小塚明朝 Pro H"/>
              <a:ea typeface="小塚明朝 Pro H"/>
              <a:cs typeface="小塚明朝 Pro H"/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ja-JP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r>
              <a:rPr lang="ja-JP" altLang="en-US" sz="1600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　年に最低１回は屋内での会を持ち、人と自然、又様々なテーマを中心</a:t>
            </a:r>
            <a:r>
              <a:rPr lang="ja-JP" altLang="en-US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に</a:t>
            </a:r>
            <a:endParaRPr lang="en-US" altLang="ja-JP" dirty="0" smtClean="0">
              <a:solidFill>
                <a:schemeClr val="tx1"/>
              </a:solidFill>
              <a:latin typeface="小塚明朝 Pro H"/>
              <a:ea typeface="小塚明朝 Pro H"/>
              <a:cs typeface="小塚明朝 Pro H"/>
            </a:endParaRPr>
          </a:p>
          <a:p>
            <a:pPr>
              <a:spcAft>
                <a:spcPts val="600"/>
              </a:spcAft>
            </a:pPr>
            <a:r>
              <a:rPr lang="en-US" altLang="ja-JP" dirty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 </a:t>
            </a:r>
            <a:r>
              <a:rPr lang="ja-JP" altLang="en-US" dirty="0" smtClean="0">
                <a:solidFill>
                  <a:schemeClr val="tx1"/>
                </a:solidFill>
                <a:latin typeface="小塚明朝 Pro H"/>
                <a:ea typeface="小塚明朝 Pro H"/>
                <a:cs typeface="小塚明朝 Pro H"/>
              </a:rPr>
              <a:t>　ディスカッションする</a:t>
            </a:r>
            <a:endParaRPr lang="en-US" altLang="ja-JP" dirty="0" smtClean="0">
              <a:solidFill>
                <a:schemeClr val="tx1"/>
              </a:solidFill>
              <a:latin typeface="小塚明朝 Pro H"/>
              <a:ea typeface="小塚明朝 Pro H"/>
              <a:cs typeface="小塚明朝 Pro H"/>
            </a:endParaRPr>
          </a:p>
          <a:p>
            <a:pPr>
              <a:buFont typeface="Arial" pitchFamily="34" charset="0"/>
              <a:buChar char="•"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altLang="ja-JP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73"/>
    </mc:Choice>
    <mc:Fallback xmlns="">
      <p:transition xmlns:p14="http://schemas.microsoft.com/office/powerpoint/2010/main" spd="slow" advTm="5577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５</a:t>
            </a:r>
            <a:r>
              <a:rPr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. </a:t>
            </a:r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実施例（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2/2</a:t>
            </a:r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）</a:t>
            </a:r>
            <a:endParaRPr kumimoji="1" lang="ja-JP" altLang="en-US" dirty="0">
              <a:latin typeface="ヒラギノ明朝 ProN W6"/>
              <a:ea typeface="ヒラギノ明朝 ProN W6"/>
              <a:cs typeface="ヒラギノ明朝 ProN W6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0237" y="3789040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第</a:t>
            </a:r>
            <a:r>
              <a:rPr kumimoji="1" lang="en-US" altLang="ja-JP" sz="2000" b="1" dirty="0" smtClean="0"/>
              <a:t>24</a:t>
            </a:r>
            <a:r>
              <a:rPr kumimoji="1" lang="ja-JP" altLang="en-US" sz="2000" b="1" dirty="0" smtClean="0"/>
              <a:t>回有馬富士</a:t>
            </a:r>
            <a:endParaRPr kumimoji="1" lang="en-US" altLang="ja-JP" sz="2000" b="1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83568" y="83671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/>
              <a:t>第</a:t>
            </a:r>
            <a:r>
              <a:rPr kumimoji="1" lang="en-US" altLang="ja-JP" sz="2000" b="1" dirty="0" smtClean="0"/>
              <a:t>2</a:t>
            </a:r>
            <a:r>
              <a:rPr kumimoji="1" lang="ja-JP" altLang="en-US" sz="2000" b="1" dirty="0" smtClean="0"/>
              <a:t>３回三草山　</a:t>
            </a:r>
            <a:endParaRPr kumimoji="1" lang="ja-JP" altLang="en-US" sz="2000" b="1" dirty="0"/>
          </a:p>
        </p:txBody>
      </p:sp>
      <p:pic>
        <p:nvPicPr>
          <p:cNvPr id="5" name="図 4" descr="1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49080"/>
            <a:ext cx="3822192" cy="2529840"/>
          </a:xfrm>
          <a:prstGeom prst="rect">
            <a:avLst/>
          </a:prstGeom>
        </p:spPr>
      </p:pic>
      <p:pic>
        <p:nvPicPr>
          <p:cNvPr id="6" name="図 5" descr="1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3919728" cy="2596896"/>
          </a:xfrm>
          <a:prstGeom prst="rect">
            <a:avLst/>
          </a:prstGeom>
        </p:spPr>
      </p:pic>
      <p:pic>
        <p:nvPicPr>
          <p:cNvPr id="7" name="図 6" descr="1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39520"/>
            <a:ext cx="3810000" cy="2529840"/>
          </a:xfrm>
          <a:prstGeom prst="rect">
            <a:avLst/>
          </a:prstGeom>
        </p:spPr>
      </p:pic>
      <p:pic>
        <p:nvPicPr>
          <p:cNvPr id="9" name="図 8" descr="1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96752"/>
            <a:ext cx="3785616" cy="25968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867"/>
    </mc:Choice>
    <mc:Fallback xmlns="">
      <p:transition xmlns:p14="http://schemas.microsoft.com/office/powerpoint/2010/main" spd="slow" advTm="628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６</a:t>
            </a:r>
            <a:r>
              <a:rPr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. </a:t>
            </a:r>
            <a:r>
              <a:rPr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今後</a:t>
            </a:r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の展開と期待（祈りの課題）</a:t>
            </a:r>
            <a:endParaRPr kumimoji="1" lang="ja-JP" altLang="en-US" dirty="0">
              <a:latin typeface="ヒラギノ明朝 ProN W6"/>
              <a:ea typeface="ヒラギノ明朝 ProN W6"/>
              <a:cs typeface="ヒラギノ明朝 ProN W6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1051856"/>
            <a:ext cx="794159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en-US" altLang="ja-JP" sz="2800" dirty="0">
                <a:latin typeface="HGP明朝E" panose="02020900000000000000" pitchFamily="18" charset="-128"/>
                <a:ea typeface="HGP明朝E" panose="02020900000000000000" pitchFamily="18" charset="-128"/>
                <a:cs typeface="小塚明朝 Pr6N R"/>
              </a:rPr>
              <a:t> </a:t>
            </a:r>
            <a:r>
              <a:rPr kumimoji="1"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常に</a:t>
            </a:r>
            <a:r>
              <a:rPr lang="en-US" altLang="ja-JP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5</a:t>
            </a:r>
            <a:r>
              <a:rPr kumimoji="1" lang="en-US" altLang="ja-JP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0-70</a:t>
            </a:r>
            <a:r>
              <a:rPr kumimoji="1"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歳代の方がより参加しやすいようなコー</a:t>
            </a:r>
            <a:endParaRPr kumimoji="1" lang="en-US" altLang="ja-JP" sz="28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kumimoji="1"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　  スや時間設定を基本にしたいと思います。</a:t>
            </a:r>
            <a:endParaRPr kumimoji="1" lang="en-US" altLang="ja-JP" sz="28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endParaRPr lang="en-US" altLang="ja-JP" sz="10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kumimoji="1"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若い参加者の方が</a:t>
            </a:r>
            <a:r>
              <a:rPr lang="ja-JP" altLang="en-US" sz="2800" b="1" dirty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、</a:t>
            </a:r>
            <a:r>
              <a:rPr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いずれ</a:t>
            </a:r>
            <a:r>
              <a:rPr kumimoji="1"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この会を持続していけ</a:t>
            </a:r>
            <a:endParaRPr kumimoji="1" lang="en-US" altLang="ja-JP" sz="2800" b="1" dirty="0" smtClean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en-US" altLang="ja-JP" sz="2800" b="1" dirty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lang="en-US" altLang="ja-JP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  </a:t>
            </a:r>
            <a:r>
              <a:rPr kumimoji="1"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るよう、より自主的に取り組んでいただけるように</a:t>
            </a:r>
            <a:endParaRPr kumimoji="1" lang="en-US" altLang="ja-JP" sz="2800" b="1" dirty="0" smtClean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en-US" altLang="ja-JP" sz="2800" b="1" dirty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lang="en-US" altLang="ja-JP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  </a:t>
            </a:r>
            <a:r>
              <a:rPr kumimoji="1"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したいと思います</a:t>
            </a:r>
            <a:endParaRPr kumimoji="1" lang="en-US" altLang="ja-JP" sz="2800" b="1" dirty="0" smtClean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endParaRPr lang="en-US" altLang="ja-JP" sz="1000" b="1" dirty="0" smtClean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kumimoji="1"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どなたでも参加いただき、クリスチャンでない方に</a:t>
            </a:r>
            <a:endParaRPr kumimoji="1" lang="en-US" altLang="ja-JP" sz="28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en-US" altLang="ja-JP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  </a:t>
            </a:r>
            <a:r>
              <a:rPr kumimoji="1"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は山歩きの入門を</a:t>
            </a:r>
            <a:r>
              <a:rPr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体験して頂け</a:t>
            </a:r>
            <a:r>
              <a:rPr kumimoji="1"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たらと思います</a:t>
            </a:r>
            <a:endParaRPr kumimoji="1" lang="en-US" altLang="ja-JP" sz="28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endParaRPr lang="en-US" altLang="ja-JP" sz="10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kumimoji="1"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参加者の体力低下、反対にさらなる高レベルの山</a:t>
            </a:r>
            <a:endParaRPr kumimoji="1" lang="en-US" altLang="ja-JP" sz="2800" b="1" dirty="0" smtClean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en-US" altLang="ja-JP" sz="2800" b="1" dirty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lang="en-US" altLang="ja-JP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 </a:t>
            </a:r>
            <a:r>
              <a:rPr kumimoji="1"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登りへの期待、女性参加者の増加等の多様な状</a:t>
            </a:r>
            <a:endParaRPr kumimoji="1" lang="en-US" altLang="ja-JP" sz="2800" b="1" dirty="0" smtClean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en-US" altLang="ja-JP" sz="2800" b="1" dirty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lang="en-US" altLang="ja-JP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 </a:t>
            </a:r>
            <a:r>
              <a:rPr kumimoji="1"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況に対応した</a:t>
            </a:r>
            <a:r>
              <a:rPr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、</a:t>
            </a:r>
            <a:r>
              <a:rPr kumimoji="1"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多様で柔軟なプログラムを検討、</a:t>
            </a:r>
            <a:endParaRPr kumimoji="1" lang="en-US" altLang="ja-JP" sz="2800" b="1" dirty="0" smtClean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en-US" altLang="ja-JP" sz="2800" b="1" dirty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lang="en-US" altLang="ja-JP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 </a:t>
            </a:r>
            <a:r>
              <a:rPr kumimoji="1"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実行できたらよいと思います</a:t>
            </a:r>
            <a:endParaRPr kumimoji="1" lang="en-US" altLang="ja-JP" sz="2800" b="1" dirty="0" smtClean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</p:txBody>
      </p:sp>
    </p:spTree>
    <p:extLst>
      <p:ext uri="{BB962C8B-B14F-4D97-AF65-F5344CB8AC3E}">
        <p14:creationId xmlns:p14="http://schemas.microsoft.com/office/powerpoint/2010/main" val="202771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60"/>
    </mc:Choice>
    <mc:Fallback xmlns="">
      <p:transition xmlns:p14="http://schemas.microsoft.com/office/powerpoint/2010/main" spd="slow" advTm="9656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683568" y="692696"/>
            <a:ext cx="777686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>
              <a:buFont typeface="Wingdings" pitchFamily="2" charset="2"/>
              <a:buChar char="l"/>
            </a:pPr>
            <a:endParaRPr lang="en-US" altLang="ja-JP" sz="28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lang="ja-JP" altLang="en-US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より自然の恵みを知るため、樹木</a:t>
            </a:r>
            <a:r>
              <a:rPr lang="en-US" altLang="ja-JP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･</a:t>
            </a:r>
            <a:r>
              <a:rPr lang="ja-JP" altLang="en-US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草花の知識</a:t>
            </a:r>
            <a:r>
              <a:rPr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の </a:t>
            </a:r>
            <a:endParaRPr lang="en-US" altLang="ja-JP" sz="28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　　勉強</a:t>
            </a:r>
            <a:r>
              <a:rPr lang="ja-JP" altLang="en-US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を</a:t>
            </a:r>
            <a:r>
              <a:rPr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フィールドワーク</a:t>
            </a:r>
            <a:r>
              <a:rPr lang="ja-JP" altLang="en-US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で行うプログラムの</a:t>
            </a:r>
            <a:r>
              <a:rPr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実現</a:t>
            </a:r>
            <a:endParaRPr lang="en-US" altLang="ja-JP" sz="28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ja-JP" altLang="en-US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　</a:t>
            </a:r>
            <a:r>
              <a:rPr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　を期待</a:t>
            </a:r>
            <a:r>
              <a:rPr lang="ja-JP" altLang="en-US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したく思って</a:t>
            </a:r>
            <a:r>
              <a:rPr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います</a:t>
            </a:r>
            <a:endParaRPr lang="en-US" altLang="ja-JP" sz="28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pPr>
              <a:buFont typeface="Wingdings" pitchFamily="2" charset="2"/>
              <a:buChar char="l"/>
            </a:pPr>
            <a:endParaRPr lang="en-US" altLang="ja-JP" sz="1000" b="1" dirty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lang="ja-JP" altLang="en-US" sz="2800" b="1" dirty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地球環境への意識を持ち、神様の視点で</a:t>
            </a:r>
            <a:r>
              <a:rPr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できる</a:t>
            </a:r>
            <a:endParaRPr lang="en-US" altLang="ja-JP" sz="2800" b="1" dirty="0" smtClean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 　こと</a:t>
            </a:r>
            <a:r>
              <a:rPr lang="ja-JP" altLang="en-US" sz="2800" b="1" dirty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を話し合い</a:t>
            </a:r>
            <a:r>
              <a:rPr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、行動</a:t>
            </a:r>
            <a:r>
              <a:rPr lang="ja-JP" altLang="en-US" sz="2800" b="1" dirty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できたらよいと思って</a:t>
            </a:r>
            <a:r>
              <a:rPr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いま</a:t>
            </a:r>
            <a:endParaRPr lang="en-US" altLang="ja-JP" sz="2800" b="1" dirty="0" smtClean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en-US" altLang="ja-JP" sz="2800" b="1" dirty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lang="en-US" altLang="ja-JP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  </a:t>
            </a:r>
            <a:r>
              <a:rPr lang="ja-JP" altLang="en-US" sz="2800" b="1" dirty="0" smtClean="0">
                <a:solidFill>
                  <a:srgbClr val="008000"/>
                </a:solidFill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す</a:t>
            </a:r>
            <a:endParaRPr lang="en-US" altLang="ja-JP" sz="2800" b="1" dirty="0" smtClean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pPr lvl="1">
              <a:buFont typeface="Wingdings" pitchFamily="2" charset="2"/>
              <a:buChar char="l"/>
            </a:pPr>
            <a:endParaRPr lang="en-US" altLang="ja-JP" sz="1000" b="1" dirty="0">
              <a:solidFill>
                <a:srgbClr val="008000"/>
              </a:solidFill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pPr>
              <a:buFont typeface="Wingdings" pitchFamily="2" charset="2"/>
              <a:buChar char="l"/>
            </a:pPr>
            <a:r>
              <a:rPr lang="en-US" altLang="ja-JP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lang="ja-JP" altLang="en-US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全国のカレブの会と相互交流し、山登りや</a:t>
            </a:r>
            <a:r>
              <a:rPr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親睦</a:t>
            </a:r>
            <a:endParaRPr lang="en-US" altLang="ja-JP" sz="28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en-US" altLang="ja-JP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lang="en-US" altLang="ja-JP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 </a:t>
            </a:r>
            <a:r>
              <a:rPr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会</a:t>
            </a:r>
            <a:r>
              <a:rPr lang="ja-JP" altLang="en-US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への招待</a:t>
            </a:r>
            <a:r>
              <a:rPr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や各地</a:t>
            </a:r>
            <a:r>
              <a:rPr lang="ja-JP" altLang="en-US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の山への遠征ができればと</a:t>
            </a:r>
            <a:r>
              <a:rPr lang="ja-JP" altLang="en-US" sz="2800" b="1" dirty="0" err="1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よ</a:t>
            </a:r>
            <a:endParaRPr lang="en-US" altLang="ja-JP" sz="2800" b="1" dirty="0" smtClean="0">
              <a:latin typeface="HGP明朝E" panose="02020900000000000000" pitchFamily="18" charset="-128"/>
              <a:ea typeface="HGP明朝E" panose="02020900000000000000" pitchFamily="18" charset="-128"/>
              <a:cs typeface="小塚明朝 Pro R"/>
            </a:endParaRPr>
          </a:p>
          <a:p>
            <a:r>
              <a:rPr lang="en-US" altLang="ja-JP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</a:t>
            </a:r>
            <a:r>
              <a:rPr lang="en-US" altLang="ja-JP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  </a:t>
            </a:r>
            <a:r>
              <a:rPr lang="ja-JP" altLang="en-US" sz="2800" b="1" dirty="0" smtClean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いと</a:t>
            </a:r>
            <a:r>
              <a:rPr lang="ja-JP" altLang="en-US" sz="2800" b="1" dirty="0">
                <a:latin typeface="HGP明朝E" panose="02020900000000000000" pitchFamily="18" charset="-128"/>
                <a:ea typeface="HGP明朝E" panose="02020900000000000000" pitchFamily="18" charset="-128"/>
                <a:cs typeface="小塚明朝 Pro R"/>
              </a:rPr>
              <a:t>思っています</a:t>
            </a:r>
            <a:endParaRPr lang="ja-JP" altLang="en-US" sz="2800" dirty="0">
              <a:latin typeface="HGP明朝E" panose="02020900000000000000" pitchFamily="18" charset="-128"/>
              <a:ea typeface="HGP明朝E" panose="02020900000000000000" pitchFamily="18" charset="-128"/>
              <a:cs typeface="小塚明朝 Pr6N R"/>
            </a:endParaRPr>
          </a:p>
        </p:txBody>
      </p:sp>
    </p:spTree>
    <p:extLst>
      <p:ext uri="{BB962C8B-B14F-4D97-AF65-F5344CB8AC3E}">
        <p14:creationId xmlns:p14="http://schemas.microsoft.com/office/powerpoint/2010/main" val="329787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 anchor="t">
            <a:noAutofit/>
          </a:bodyPr>
          <a:lstStyle/>
          <a:p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２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. </a:t>
            </a:r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活動紹介（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1/</a:t>
            </a:r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３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)</a:t>
            </a:r>
            <a:r>
              <a:rPr kumimoji="1" lang="en-US" altLang="ja-JP" dirty="0" smtClean="0">
                <a:latin typeface="+mj-ea"/>
              </a:rPr>
              <a:t/>
            </a:r>
            <a:br>
              <a:rPr kumimoji="1" lang="en-US" altLang="ja-JP" dirty="0" smtClean="0">
                <a:latin typeface="+mj-ea"/>
              </a:rPr>
            </a:br>
            <a:endParaRPr kumimoji="1" lang="ja-JP" altLang="en-US" b="1" dirty="0"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1052736"/>
            <a:ext cx="8712968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</a:pPr>
            <a:r>
              <a:rPr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(1)</a:t>
            </a:r>
            <a:r>
              <a:rPr lang="ja-JP" altLang="en-US" dirty="0" smtClean="0">
                <a:latin typeface="ヒラギノ角ゴ Std W8"/>
                <a:ea typeface="ヒラギノ角ゴ Std W8"/>
                <a:cs typeface="ヒラギノ角ゴ Std W8"/>
              </a:rPr>
              <a:t> メンバー</a:t>
            </a:r>
            <a:endParaRPr lang="en-US" altLang="ja-JP" dirty="0" smtClean="0">
              <a:latin typeface="ヒラギノ角ゴ Std W8"/>
              <a:ea typeface="ヒラギノ角ゴ Std W8"/>
              <a:cs typeface="ヒラギノ角ゴ Std W8"/>
            </a:endParaRPr>
          </a:p>
          <a:p>
            <a:pPr marL="342900" indent="-342900">
              <a:buSzPct val="100000"/>
            </a:pPr>
            <a:r>
              <a:rPr lang="ja-JP" altLang="en-US" b="1" dirty="0" smtClean="0"/>
              <a:t>　　　</a:t>
            </a:r>
            <a:r>
              <a:rPr lang="en-US" altLang="ja-JP" b="1" dirty="0" smtClean="0"/>
              <a:t>   </a:t>
            </a:r>
            <a:r>
              <a:rPr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世話人会長：北原祥光　（会全体の統括、登山安全係）</a:t>
            </a:r>
            <a:endParaRPr lang="en-US" altLang="ja-JP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342900" indent="-342900">
              <a:buSzPct val="100000"/>
            </a:pPr>
            <a:r>
              <a:rPr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　　　　 世話人会員：田宮　清　（登山計画、登山隊長）</a:t>
            </a:r>
            <a:endParaRPr lang="en-US" altLang="ja-JP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342900" indent="-342900">
              <a:buSzPct val="100000"/>
            </a:pPr>
            <a:r>
              <a:rPr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(2)</a:t>
            </a:r>
            <a:r>
              <a:rPr lang="ja-JP" altLang="en-US" dirty="0" smtClean="0">
                <a:latin typeface="ヒラギノ角ゴ Std W8"/>
                <a:ea typeface="ヒラギノ角ゴ Std W8"/>
                <a:cs typeface="ヒラギノ角ゴ Std W8"/>
              </a:rPr>
              <a:t> 会の歴史</a:t>
            </a:r>
            <a:r>
              <a:rPr lang="ja-JP" altLang="en-US" sz="2000" b="1" dirty="0" smtClean="0">
                <a:latin typeface="+mj-ea"/>
              </a:rPr>
              <a:t>　　　</a:t>
            </a:r>
            <a:endParaRPr lang="en-US" altLang="ja-JP" sz="2000" b="1" dirty="0" smtClean="0">
              <a:latin typeface="+mj-ea"/>
            </a:endParaRPr>
          </a:p>
          <a:p>
            <a:pPr marL="342900" indent="-342900">
              <a:buSzPct val="100000"/>
            </a:pPr>
            <a:r>
              <a:rPr lang="en-US" altLang="ja-JP" sz="2000" b="1" dirty="0">
                <a:latin typeface="+mj-ea"/>
                <a:ea typeface="ヒラギノ明朝 ProN W6"/>
                <a:cs typeface="ヒラギノ明朝 ProN W6"/>
              </a:rPr>
              <a:t> </a:t>
            </a:r>
            <a:r>
              <a:rPr lang="en-US" altLang="ja-JP" sz="2000" b="1" dirty="0" smtClean="0">
                <a:latin typeface="+mj-ea"/>
                <a:ea typeface="ヒラギノ明朝 ProN W6"/>
                <a:cs typeface="ヒラギノ明朝 ProN W6"/>
              </a:rPr>
              <a:t>     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2014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年４月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〜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メンバー２人の個人的な山の会をベースに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｢</a:t>
            </a:r>
            <a:r>
              <a:rPr lang="ja-JP" altLang="en-US" sz="2000" dirty="0">
                <a:latin typeface="ヒラギノ明朝 ProN W6"/>
                <a:ea typeface="ヒラギノ明朝 ProN W6"/>
                <a:cs typeface="ヒラギノ明朝 ProN W6"/>
              </a:rPr>
              <a:t>カレブの会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｣</a:t>
            </a:r>
          </a:p>
          <a:p>
            <a:pPr marL="342900" indent="-342900">
              <a:buSzPct val="100000"/>
            </a:pP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                  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の趣旨を持って活動を開始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342900" indent="-342900">
              <a:buSzPct val="100000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　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2016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年７月まで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〜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登山</a:t>
            </a:r>
            <a:r>
              <a:rPr lang="en-US" altLang="ja-JP" sz="2000" u="sng" dirty="0" smtClean="0">
                <a:latin typeface="ヒラギノ明朝 ProN W6"/>
                <a:ea typeface="ヒラギノ明朝 ProN W6"/>
                <a:cs typeface="ヒラギノ明朝 ProN W6"/>
              </a:rPr>
              <a:t>25</a:t>
            </a:r>
            <a:r>
              <a:rPr lang="ja-JP" altLang="en-US" sz="2000" u="sng" dirty="0" smtClean="0">
                <a:latin typeface="ヒラギノ明朝 ProN W6"/>
                <a:ea typeface="ヒラギノ明朝 ProN W6"/>
                <a:cs typeface="ヒラギノ明朝 ProN W6"/>
              </a:rPr>
              <a:t>回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、屋内親睦会</a:t>
            </a:r>
            <a:r>
              <a:rPr lang="en-US" altLang="ja-JP" sz="2000" u="sng" dirty="0" smtClean="0">
                <a:latin typeface="ヒラギノ明朝 ProN W6"/>
                <a:ea typeface="ヒラギノ明朝 ProN W6"/>
                <a:cs typeface="ヒラギノ明朝 ProN W6"/>
              </a:rPr>
              <a:t>2</a:t>
            </a:r>
            <a:r>
              <a:rPr lang="ja-JP" altLang="en-US" sz="2000" u="sng" dirty="0" smtClean="0">
                <a:latin typeface="ヒラギノ明朝 ProN W6"/>
                <a:ea typeface="ヒラギノ明朝 ProN W6"/>
                <a:cs typeface="ヒラギノ明朝 ProN W6"/>
              </a:rPr>
              <a:t>回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を実施し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､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参加者</a:t>
            </a:r>
            <a:r>
              <a:rPr lang="en-US" altLang="ja-JP" sz="2000" u="sng" dirty="0" smtClean="0">
                <a:latin typeface="ヒラギノ明朝 ProN W6"/>
                <a:ea typeface="ヒラギノ明朝 ProN W6"/>
                <a:cs typeface="ヒラギノ明朝 ProN W6"/>
              </a:rPr>
              <a:t>202</a:t>
            </a:r>
            <a:r>
              <a:rPr lang="ja-JP" altLang="en-US" sz="2000" u="sng" dirty="0" smtClean="0">
                <a:latin typeface="ヒラギノ明朝 ProN W6"/>
                <a:ea typeface="ヒラギノ明朝 ProN W6"/>
                <a:cs typeface="ヒラギノ明朝 ProN W6"/>
              </a:rPr>
              <a:t>人</a:t>
            </a:r>
            <a:endParaRPr lang="en-US" altLang="ja-JP" sz="2000" u="sng" dirty="0">
              <a:latin typeface="ヒラギノ明朝 ProN W6"/>
              <a:ea typeface="ヒラギノ明朝 ProN W6"/>
              <a:cs typeface="ヒラギノ明朝 ProN W6"/>
            </a:endParaRPr>
          </a:p>
          <a:p>
            <a:pPr marL="342900" indent="-342900">
              <a:buSzPct val="100000"/>
            </a:pPr>
            <a:r>
              <a:rPr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(</a:t>
            </a:r>
            <a:r>
              <a:rPr lang="ja-JP" altLang="en-US" dirty="0" smtClean="0">
                <a:latin typeface="ヒラギノ角ゴ Std W8"/>
                <a:ea typeface="ヒラギノ角ゴ Std W8"/>
                <a:cs typeface="ヒラギノ角ゴ Std W8"/>
              </a:rPr>
              <a:t>３</a:t>
            </a:r>
            <a:r>
              <a:rPr lang="ja-JP" altLang="en-US" dirty="0">
                <a:latin typeface="ヒラギノ角ゴ Std W8"/>
                <a:ea typeface="ヒラギノ角ゴ Std W8"/>
                <a:cs typeface="ヒラギノ角ゴ Std W8"/>
              </a:rPr>
              <a:t>）活動</a:t>
            </a:r>
            <a:endParaRPr lang="en-US" altLang="ja-JP" dirty="0">
              <a:latin typeface="ヒラギノ角ゴ Std W8"/>
              <a:ea typeface="ヒラギノ角ゴ Std W8"/>
              <a:cs typeface="ヒラギノ角ゴ Std W8"/>
            </a:endParaRPr>
          </a:p>
          <a:p>
            <a:pPr marL="342900" indent="-342900">
              <a:spcAft>
                <a:spcPts val="600"/>
              </a:spcAft>
              <a:buSzPct val="100000"/>
            </a:pPr>
            <a:r>
              <a:rPr lang="ja-JP" altLang="en-US" dirty="0" smtClean="0">
                <a:latin typeface="+mj-ea"/>
              </a:rPr>
              <a:t>　　　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・毎月第４土曜日を活動日とします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lvl="1">
              <a:spcAft>
                <a:spcPts val="600"/>
              </a:spcAft>
              <a:buSzPct val="100000"/>
            </a:pPr>
            <a:r>
              <a:rPr lang="ja-JP" altLang="en-US" sz="2000" dirty="0" smtClean="0">
                <a:solidFill>
                  <a:srgbClr val="121D91"/>
                </a:solidFill>
                <a:latin typeface="ヒラギノ明朝 ProN W6"/>
                <a:ea typeface="ヒラギノ明朝 ProN W6"/>
                <a:cs typeface="ヒラギノ明朝 ProN W6"/>
              </a:rPr>
              <a:t>・活動前、前後の月曜を祈り会とし、前回の反省、改善点、次回以</a:t>
            </a:r>
            <a:endParaRPr lang="en-US" altLang="ja-JP" sz="2000" dirty="0" smtClean="0">
              <a:solidFill>
                <a:srgbClr val="121D91"/>
              </a:solidFill>
              <a:latin typeface="ヒラギノ明朝 ProN W6"/>
              <a:ea typeface="ヒラギノ明朝 ProN W6"/>
              <a:cs typeface="ヒラギノ明朝 ProN W6"/>
            </a:endParaRPr>
          </a:p>
          <a:p>
            <a:pPr lvl="1">
              <a:spcAft>
                <a:spcPts val="600"/>
              </a:spcAft>
              <a:buSzPct val="100000"/>
            </a:pPr>
            <a:r>
              <a:rPr lang="en-US" altLang="ja-JP" sz="2000" dirty="0">
                <a:solidFill>
                  <a:srgbClr val="121D91"/>
                </a:solidFill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>
                <a:solidFill>
                  <a:srgbClr val="121D91"/>
                </a:solidFill>
                <a:latin typeface="ヒラギノ明朝 ProN W6"/>
                <a:ea typeface="ヒラギノ明朝 ProN W6"/>
                <a:cs typeface="ヒラギノ明朝 ProN W6"/>
              </a:rPr>
              <a:t>    </a:t>
            </a:r>
            <a:r>
              <a:rPr lang="ja-JP" altLang="en-US" sz="2000" dirty="0" smtClean="0">
                <a:solidFill>
                  <a:srgbClr val="121D91"/>
                </a:solidFill>
                <a:latin typeface="ヒラギノ明朝 ProN W6"/>
                <a:ea typeface="ヒラギノ明朝 ProN W6"/>
                <a:cs typeface="ヒラギノ明朝 ProN W6"/>
              </a:rPr>
              <a:t>降の活動の計画を打ち合わせ、祈ります</a:t>
            </a:r>
            <a:endParaRPr lang="en-US" altLang="ja-JP" sz="2000" dirty="0" smtClean="0">
              <a:solidFill>
                <a:srgbClr val="121D91"/>
              </a:solidFill>
              <a:latin typeface="ヒラギノ明朝 ProN W6"/>
              <a:ea typeface="ヒラギノ明朝 ProN W6"/>
              <a:cs typeface="ヒラギノ明朝 ProN W6"/>
            </a:endParaRPr>
          </a:p>
          <a:p>
            <a:pPr lvl="1">
              <a:spcAft>
                <a:spcPts val="600"/>
              </a:spcAft>
              <a:buSzPct val="100000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・年度前の３月には年間計画を立てて、参加者や参加候補者に配り</a:t>
            </a:r>
            <a:r>
              <a:rPr lang="en-US" altLang="ja-JP" sz="2000" dirty="0">
                <a:latin typeface="ヒラギノ明朝 ProN W6"/>
                <a:ea typeface="ヒラギノ明朝 ProN W6"/>
                <a:cs typeface="ヒラギノ明朝 ProN W6"/>
              </a:rPr>
              <a:t> 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lvl="1">
              <a:spcAft>
                <a:spcPts val="600"/>
              </a:spcAft>
              <a:buSzPct val="100000"/>
            </a:pP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皆さんの年間予定に入れていただけるようにします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lvl="1">
              <a:spcAft>
                <a:spcPts val="600"/>
              </a:spcAft>
              <a:buSzPct val="100000"/>
            </a:pPr>
            <a:r>
              <a:rPr lang="ja-JP" altLang="en-US" sz="2000" dirty="0" smtClean="0">
                <a:solidFill>
                  <a:srgbClr val="121D91"/>
                </a:solidFill>
                <a:latin typeface="ヒラギノ明朝 ProN W6"/>
                <a:ea typeface="ヒラギノ明朝 ProN W6"/>
                <a:cs typeface="ヒラギノ明朝 ProN W6"/>
              </a:rPr>
              <a:t>・活動の３－４週前には案内をつくり、コース、タイムスケジュール</a:t>
            </a:r>
            <a:endParaRPr lang="en-US" altLang="ja-JP" sz="2000" dirty="0" smtClean="0">
              <a:solidFill>
                <a:srgbClr val="121D91"/>
              </a:solidFill>
              <a:latin typeface="ヒラギノ明朝 ProN W6"/>
              <a:ea typeface="ヒラギノ明朝 ProN W6"/>
              <a:cs typeface="ヒラギノ明朝 ProN W6"/>
            </a:endParaRPr>
          </a:p>
          <a:p>
            <a:pPr lvl="1">
              <a:spcAft>
                <a:spcPts val="600"/>
              </a:spcAft>
              <a:buSzPct val="100000"/>
            </a:pPr>
            <a:r>
              <a:rPr lang="en-US" altLang="ja-JP" sz="2000" dirty="0">
                <a:solidFill>
                  <a:srgbClr val="121D91"/>
                </a:solidFill>
                <a:latin typeface="ヒラギノ明朝 ProN W6"/>
                <a:ea typeface="ヒラギノ明朝 ProN W6"/>
                <a:cs typeface="ヒラギノ明朝 ProN W6"/>
              </a:rPr>
              <a:t>  </a:t>
            </a:r>
            <a:r>
              <a:rPr lang="en-US" altLang="ja-JP" sz="2000" dirty="0" smtClean="0">
                <a:solidFill>
                  <a:srgbClr val="121D91"/>
                </a:solidFill>
                <a:latin typeface="ヒラギノ明朝 ProN W6"/>
                <a:ea typeface="ヒラギノ明朝 ProN W6"/>
                <a:cs typeface="ヒラギノ明朝 ProN W6"/>
              </a:rPr>
              <a:t>   </a:t>
            </a:r>
            <a:r>
              <a:rPr lang="ja-JP" altLang="en-US" sz="2000" dirty="0" smtClean="0">
                <a:solidFill>
                  <a:srgbClr val="121D91"/>
                </a:solidFill>
                <a:latin typeface="ヒラギノ明朝 ProN W6"/>
                <a:ea typeface="ヒラギノ明朝 ProN W6"/>
                <a:cs typeface="ヒラギノ明朝 ProN W6"/>
              </a:rPr>
              <a:t>地図を配り、参加者を募ります</a:t>
            </a:r>
            <a:endParaRPr lang="en-US" altLang="ja-JP" sz="2000" dirty="0" smtClean="0">
              <a:solidFill>
                <a:srgbClr val="121D91"/>
              </a:solidFill>
              <a:latin typeface="ヒラギノ明朝 ProN W6"/>
              <a:ea typeface="ヒラギノ明朝 ProN W6"/>
              <a:cs typeface="ヒラギノ明朝 ProN W6"/>
            </a:endParaRPr>
          </a:p>
          <a:p>
            <a:pPr lvl="1">
              <a:spcAft>
                <a:spcPts val="600"/>
              </a:spcAft>
              <a:buSzPct val="100000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・年に１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-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２回は屋内親睦会を持ち、様々なテーマを話し合います</a:t>
            </a:r>
            <a:r>
              <a:rPr lang="ja-JP" altLang="en-US" sz="2200" b="1" dirty="0" smtClean="0">
                <a:latin typeface="+mj-ea"/>
              </a:rPr>
              <a:t>。　</a:t>
            </a:r>
            <a:r>
              <a:rPr lang="ja-JP" altLang="en-US" dirty="0" smtClean="0">
                <a:latin typeface="+mj-ea"/>
              </a:rPr>
              <a:t>　　　</a:t>
            </a:r>
            <a:r>
              <a:rPr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586"/>
    </mc:Choice>
    <mc:Fallback xmlns="">
      <p:transition xmlns:p14="http://schemas.microsoft.com/office/powerpoint/2010/main" spd="slow" advTm="8658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457200" y="274638"/>
            <a:ext cx="7467600" cy="922114"/>
          </a:xfrm>
          <a:prstGeom prst="rect">
            <a:avLst/>
          </a:prstGeom>
        </p:spPr>
        <p:txBody>
          <a:bodyPr vert="horz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２</a:t>
            </a:r>
            <a:r>
              <a:rPr kumimoji="1" lang="en-US" altLang="ja-JP" sz="300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.</a:t>
            </a:r>
            <a:r>
              <a:rPr kumimoji="1" lang="en-US" altLang="ja-JP" sz="300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kumimoji="1" lang="ja-JP" altLang="en-US" sz="300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活動紹介（</a:t>
            </a:r>
            <a:r>
              <a:rPr kumimoji="1" lang="en-US" altLang="ja-JP" sz="300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2/3</a:t>
            </a:r>
            <a:r>
              <a:rPr kumimoji="1" lang="ja-JP" altLang="en-US" sz="300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）</a:t>
            </a:r>
            <a:endParaRPr kumimoji="1" lang="ja-JP" altLang="en-US" sz="300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ヒラギノ明朝 ProN W6"/>
              <a:ea typeface="ヒラギノ明朝 ProN W6"/>
              <a:cs typeface="ヒラギノ明朝 ProN W6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908720"/>
            <a:ext cx="87849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</a:pPr>
            <a:r>
              <a:rPr lang="en-US" altLang="ja-JP" dirty="0" smtClean="0">
                <a:latin typeface="ヒラギノ角ゴ Std W8"/>
                <a:ea typeface="ヒラギノ角ゴ Std W8"/>
                <a:cs typeface="ヒラギノ角ゴ Std W8"/>
              </a:rPr>
              <a:t>  </a:t>
            </a:r>
            <a:r>
              <a:rPr lang="en-US" altLang="ja-JP" sz="2400" dirty="0" smtClean="0">
                <a:latin typeface="ヒラギノ角ゴ Std W8"/>
                <a:ea typeface="ヒラギノ角ゴ Std W8"/>
                <a:cs typeface="ヒラギノ角ゴ Std W8"/>
              </a:rPr>
              <a:t>(4)</a:t>
            </a:r>
            <a:r>
              <a:rPr lang="en-US" altLang="ja-JP" sz="2400" dirty="0">
                <a:latin typeface="ヒラギノ角ゴ Std W8"/>
                <a:ea typeface="ヒラギノ角ゴ Std W8"/>
                <a:cs typeface="ヒラギノ角ゴ Std W8"/>
              </a:rPr>
              <a:t> </a:t>
            </a:r>
            <a:r>
              <a:rPr lang="ja-JP" altLang="en-US" sz="2400" dirty="0" smtClean="0">
                <a:latin typeface="ヒラギノ角ゴ Std W8"/>
                <a:ea typeface="ヒラギノ角ゴ Std W8"/>
                <a:cs typeface="ヒラギノ角ゴ Std W8"/>
              </a:rPr>
              <a:t>山登り</a:t>
            </a:r>
            <a:endParaRPr lang="en-US" altLang="ja-JP" sz="2400" dirty="0" smtClean="0">
              <a:latin typeface="ヒラギノ角ゴ Std W8"/>
              <a:ea typeface="ヒラギノ角ゴ Std W8"/>
              <a:cs typeface="ヒラギノ角ゴ Std W8"/>
            </a:endParaRPr>
          </a:p>
          <a:p>
            <a:pPr marL="342900" indent="-342900">
              <a:buSzPct val="100000"/>
            </a:pPr>
            <a:endParaRPr lang="en-US" altLang="ja-JP" dirty="0" smtClean="0">
              <a:latin typeface="ヒラギノ角ゴ Std W8"/>
              <a:ea typeface="ヒラギノ角ゴ Std W8"/>
              <a:cs typeface="ヒラギノ角ゴ Std W8"/>
            </a:endParaRPr>
          </a:p>
          <a:p>
            <a:pPr marL="800100" lvl="1" indent="-342900">
              <a:buSzPct val="100000"/>
              <a:buFont typeface="Wingdings" pitchFamily="2" charset="2"/>
              <a:buChar char="Ø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時間：朝８時くらいから夕方まで歩き、最後は温泉で解散します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buSzPct val="100000"/>
            </a:pP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buSzPct val="100000"/>
              <a:buFont typeface="Wingdings" pitchFamily="2" charset="2"/>
              <a:buChar char="Ø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コース：初めての方が参加しやすいように六甲山を中心に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lvl="1">
              <a:buSzPct val="100000"/>
            </a:pP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         </a:t>
            </a:r>
            <a:r>
              <a:rPr lang="en-US" altLang="ja-JP" sz="2000" dirty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初級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(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ハイキング程度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)､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中級コースを歩きます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buSzPct val="100000"/>
            </a:pP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buSzPct val="100000"/>
              <a:buFont typeface="Wingdings" pitchFamily="2" charset="2"/>
              <a:buChar char="Ø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昼食：各自で用意します。カップ麺のお湯は会</a:t>
            </a:r>
            <a:r>
              <a:rPr lang="ja-JP" altLang="en-US" sz="2000" dirty="0">
                <a:latin typeface="ヒラギノ明朝 ProN W6"/>
                <a:ea typeface="ヒラギノ明朝 ProN W6"/>
                <a:cs typeface="ヒラギノ明朝 ProN W6"/>
              </a:rPr>
              <a:t>で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提供し、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lvl="1">
              <a:buSzPct val="100000"/>
            </a:pP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      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コーヒーもドリップコーヒーを用意しています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buSzPct val="100000"/>
            </a:pP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buSzPct val="100000"/>
              <a:buFont typeface="Wingdings" pitchFamily="2" charset="2"/>
              <a:buChar char="Ø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賛美：静かな場所があれば、休憩し賛美の時間を持ちます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buSzPct val="100000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　　　　</a:t>
            </a:r>
            <a:r>
              <a:rPr lang="en-US" altLang="ja-JP" sz="2000" dirty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山や自然の賛美集を用意しています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buSzPct val="100000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　　　　</a:t>
            </a:r>
            <a:r>
              <a:rPr lang="en-US" altLang="ja-JP" sz="2000" dirty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ウクレレ持参の参加者が奉仕してくださる時もあります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buSzPct val="100000"/>
            </a:pP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buSzPct val="100000"/>
              <a:buFont typeface="Wingdings" pitchFamily="2" charset="2"/>
              <a:buChar char="Ø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その他：年１－２回は奈良や滋賀の有名な山へも遠出します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1714500" lvl="3" indent="-342900">
              <a:buSzPct val="100000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   また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年１－２回、初級コースにはバーベキューも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1714500" lvl="3" indent="-342900">
              <a:buSzPct val="100000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   組み込み、家族向けの時も設けています</a:t>
            </a:r>
            <a:r>
              <a:rPr lang="ja-JP" altLang="en-US" sz="2200" b="1" dirty="0" smtClean="0">
                <a:latin typeface="+mj-ea"/>
              </a:rPr>
              <a:t>　　　　</a:t>
            </a:r>
            <a:endParaRPr lang="en-US" altLang="ja-JP" sz="2200" b="1" dirty="0" smtClean="0">
              <a:latin typeface="+mj-ea"/>
            </a:endParaRPr>
          </a:p>
          <a:p>
            <a:pPr marL="342900" indent="-342900">
              <a:buSzPct val="100000"/>
            </a:pPr>
            <a:r>
              <a:rPr lang="ja-JP" altLang="en-US" sz="2200" b="1" dirty="0" smtClean="0">
                <a:latin typeface="+mj-ea"/>
              </a:rPr>
              <a:t>　　　　</a:t>
            </a:r>
            <a:r>
              <a:rPr lang="ja-JP" altLang="en-US" sz="2200" b="1" dirty="0" smtClean="0"/>
              <a:t>　　</a:t>
            </a:r>
            <a:endParaRPr kumimoji="1" lang="ja-JP" altLang="en-US" sz="2200" b="1" dirty="0"/>
          </a:p>
        </p:txBody>
      </p:sp>
      <p:pic>
        <p:nvPicPr>
          <p:cNvPr id="35842" name="Picture 2" descr="有馬温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6163" y="548680"/>
            <a:ext cx="1056117" cy="792088"/>
          </a:xfrm>
          <a:prstGeom prst="rect">
            <a:avLst/>
          </a:prstGeom>
          <a:noFill/>
        </p:spPr>
      </p:pic>
      <p:pic>
        <p:nvPicPr>
          <p:cNvPr id="35848" name="Picture 8" descr="六甲山ケーブル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916832"/>
            <a:ext cx="720080" cy="576064"/>
          </a:xfrm>
          <a:prstGeom prst="rect">
            <a:avLst/>
          </a:prstGeom>
          <a:noFill/>
        </p:spPr>
      </p:pic>
      <p:pic>
        <p:nvPicPr>
          <p:cNvPr id="35852" name="Picture 12" descr="六甲山の写真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527005"/>
            <a:ext cx="1440160" cy="901995"/>
          </a:xfrm>
          <a:prstGeom prst="rect">
            <a:avLst/>
          </a:prstGeom>
          <a:noFill/>
        </p:spPr>
      </p:pic>
      <p:pic>
        <p:nvPicPr>
          <p:cNvPr id="35854" name="Picture 14" descr="「山でのドリップ コーヒーイラスト」の画像検索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3645024"/>
            <a:ext cx="1008112" cy="1008112"/>
          </a:xfrm>
          <a:prstGeom prst="rect">
            <a:avLst/>
          </a:prstGeom>
          <a:noFill/>
        </p:spPr>
      </p:pic>
      <p:pic>
        <p:nvPicPr>
          <p:cNvPr id="35856" name="Picture 16" descr="https://onsen.nifty.com/kk_image/view/onsen/255/onsen005630/00001492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04664"/>
            <a:ext cx="1296144" cy="955053"/>
          </a:xfrm>
          <a:prstGeom prst="rect">
            <a:avLst/>
          </a:prstGeom>
          <a:noFill/>
        </p:spPr>
      </p:pic>
      <p:pic>
        <p:nvPicPr>
          <p:cNvPr id="15" name="図 14" descr="C:\Users\TAMIYA\AppData\Local\Microsoft\Windows\Temporary Internet Files\Content.IE5\P2NV2EYJ\lgi01a201406011000[1]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66458">
            <a:off x="514229" y="4498211"/>
            <a:ext cx="720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図 15" descr="しいたけ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5576" y="6021288"/>
            <a:ext cx="792088" cy="54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55"/>
    </mc:Choice>
    <mc:Fallback xmlns="">
      <p:transition xmlns:p14="http://schemas.microsoft.com/office/powerpoint/2010/main" spd="slow" advTm="6975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5" name="タイトル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anchor="t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２</a:t>
            </a:r>
            <a:r>
              <a:rPr kumimoji="1" lang="en-US" altLang="ja-JP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.</a:t>
            </a:r>
            <a:r>
              <a:rPr kumimoji="1" lang="en-US" altLang="ja-JP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kumimoji="1" lang="ja-JP" altLang="en-US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活動紹介（</a:t>
            </a:r>
            <a:r>
              <a:rPr kumimoji="1" lang="en-US" altLang="ja-JP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3/3</a:t>
            </a:r>
            <a:r>
              <a:rPr kumimoji="1" lang="ja-JP" altLang="en-US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ヒラギノ明朝 ProN W6"/>
                <a:ea typeface="ヒラギノ明朝 ProN W6"/>
                <a:cs typeface="ヒラギノ明朝 ProN W6"/>
              </a:rPr>
              <a:t>）</a:t>
            </a:r>
            <a:endParaRPr kumimoji="1" lang="ja-JP" altLang="en-US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ヒラギノ明朝 ProN W6"/>
              <a:ea typeface="ヒラギノ明朝 ProN W6"/>
              <a:cs typeface="ヒラギノ明朝 ProN W6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836712"/>
            <a:ext cx="867645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SzPct val="100000"/>
            </a:pPr>
            <a:r>
              <a:rPr lang="ja-JP" altLang="en-US" b="1" dirty="0" smtClean="0">
                <a:latin typeface="+mj-ea"/>
              </a:rPr>
              <a:t>　</a:t>
            </a:r>
            <a:r>
              <a:rPr lang="en-US" altLang="ja-JP" b="1" dirty="0" smtClean="0">
                <a:latin typeface="小塚ゴシック Pr6N M"/>
                <a:ea typeface="小塚ゴシック Pr6N M"/>
                <a:cs typeface="小塚ゴシック Pr6N M"/>
              </a:rPr>
              <a:t>(5)</a:t>
            </a:r>
            <a:r>
              <a:rPr lang="ja-JP" altLang="en-US" b="1" dirty="0" smtClean="0">
                <a:latin typeface="小塚ゴシック Pr6N M"/>
                <a:ea typeface="小塚ゴシック Pr6N M"/>
                <a:cs typeface="小塚ゴシック Pr6N M"/>
              </a:rPr>
              <a:t>　屋内親睦会</a:t>
            </a:r>
            <a:endParaRPr lang="en-US" altLang="ja-JP" b="1" dirty="0" smtClean="0">
              <a:latin typeface="小塚ゴシック Pr6N M"/>
              <a:ea typeface="小塚ゴシック Pr6N M"/>
              <a:cs typeface="小塚ゴシック Pr6N M"/>
            </a:endParaRPr>
          </a:p>
          <a:p>
            <a:pPr marL="342900" indent="-342900">
              <a:spcAft>
                <a:spcPts val="600"/>
              </a:spcAft>
              <a:buSzPct val="100000"/>
            </a:pPr>
            <a:endParaRPr lang="en-US" altLang="ja-JP" sz="800" b="1" dirty="0" smtClean="0">
              <a:latin typeface="+mj-ea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場所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: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同じ教会の方の喫茶店もしくは北原会長宅で実施します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時期：暑い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8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月と年によっては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3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月に行います。雨天で登山</a:t>
            </a:r>
            <a:r>
              <a:rPr lang="ja-JP" altLang="en-US" sz="2000" dirty="0">
                <a:latin typeface="ヒラギノ明朝 ProN W6"/>
                <a:ea typeface="ヒラギノ明朝 ProN W6"/>
                <a:cs typeface="ヒラギノ明朝 ProN W6"/>
              </a:rPr>
              <a:t>が中止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spcAft>
                <a:spcPts val="600"/>
              </a:spcAft>
              <a:buSzPct val="100000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　　　　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の時も親睦会を行う予定です。但し過去雨天中止となった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spcAft>
                <a:spcPts val="600"/>
              </a:spcAft>
              <a:buSzPct val="100000"/>
            </a:pPr>
            <a:r>
              <a:rPr lang="en-US" altLang="ja-JP" sz="2000" dirty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     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ことはありません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テーマ：山や自然、またこれらと人類との関わりを中心のテーマに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spcAft>
                <a:spcPts val="600"/>
              </a:spcAft>
              <a:buSzPct val="100000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　　　　</a:t>
            </a:r>
            <a:r>
              <a:rPr lang="en-US" altLang="ja-JP" sz="2000" dirty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できればと考えています。ただしあまり拘ることなく様々な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spcAft>
                <a:spcPts val="600"/>
              </a:spcAft>
              <a:buSzPct val="100000"/>
            </a:pPr>
            <a:r>
              <a:rPr lang="en-US" altLang="ja-JP" sz="2000" dirty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       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テーマで皆さんに話していただきたく思っています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800100" lvl="1" indent="-342900">
              <a:spcAft>
                <a:spcPts val="600"/>
              </a:spcAft>
              <a:buSzPct val="100000"/>
              <a:buFont typeface="Wingdings" pitchFamily="2" charset="2"/>
              <a:buChar char="Ø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過去のテーマ：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1714500" lvl="3" indent="-342900">
              <a:spcAft>
                <a:spcPts val="600"/>
              </a:spcAft>
              <a:buSzPct val="100000"/>
            </a:pP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2014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年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8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月：各人の山や自然との関わりを紹介した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1714500" lvl="3" indent="-342900">
              <a:spcAft>
                <a:spcPts val="600"/>
              </a:spcAft>
              <a:buSzPct val="100000"/>
            </a:pP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2015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年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8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月：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｢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自然との調和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｣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と題して、理化学研の岸田氏の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1714500" lvl="3" indent="-342900">
              <a:spcAft>
                <a:spcPts val="600"/>
              </a:spcAft>
              <a:buSzPct val="100000"/>
            </a:pPr>
            <a:r>
              <a:rPr lang="en-US" altLang="ja-JP" sz="2000" dirty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          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書籍を中心に歴史をエネルギー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/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物質循環、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1714500" lvl="3" indent="-342900">
              <a:spcAft>
                <a:spcPts val="600"/>
              </a:spcAft>
              <a:buSzPct val="100000"/>
            </a:pP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           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産業循環、金融循環の観点から捉え、キリスト教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1714500" lvl="3" indent="-342900">
              <a:spcAft>
                <a:spcPts val="600"/>
              </a:spcAft>
              <a:buSzPct val="100000"/>
            </a:pP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　　　　　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       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との関わりも交えて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､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田宮会員が話した</a:t>
            </a: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  <a:p>
            <a:pPr marL="1714500" lvl="3" indent="-342900">
              <a:buSzPct val="100000"/>
            </a:pPr>
            <a:endParaRPr lang="en-US" altLang="ja-JP" sz="2000" dirty="0" smtClean="0">
              <a:latin typeface="ヒラギノ明朝 ProN W6"/>
              <a:ea typeface="ヒラギノ明朝 ProN W6"/>
              <a:cs typeface="ヒラギノ明朝 ProN W6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64"/>
    </mc:Choice>
    <mc:Fallback xmlns="">
      <p:transition xmlns:p14="http://schemas.microsoft.com/office/powerpoint/2010/main" spd="slow" advTm="5706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３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. </a:t>
            </a:r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今までの活動の記録（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1/4)</a:t>
            </a:r>
            <a:b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</a:br>
            <a:r>
              <a:rPr kumimoji="1" lang="ja-JP" altLang="en-US" sz="1600" dirty="0" smtClean="0">
                <a:latin typeface="+mn-ea"/>
                <a:ea typeface="+mn-ea"/>
              </a:rPr>
              <a:t>　</a:t>
            </a:r>
            <a:r>
              <a:rPr kumimoji="1" lang="en-US" altLang="ja-JP" sz="1600" dirty="0" smtClean="0">
                <a:latin typeface="+mn-ea"/>
                <a:ea typeface="+mn-ea"/>
              </a:rPr>
              <a:t/>
            </a:r>
            <a:br>
              <a:rPr kumimoji="1" lang="en-US" altLang="ja-JP" sz="1600" dirty="0" smtClean="0">
                <a:latin typeface="+mn-ea"/>
                <a:ea typeface="+mn-ea"/>
              </a:rPr>
            </a:b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2014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年度、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2015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年度、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2016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年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>7</a:t>
            </a:r>
            <a:r>
              <a:rPr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月までのまとめ</a:t>
            </a:r>
            <a:endParaRPr kumimoji="1" lang="ja-JP" altLang="en-US" sz="2000" dirty="0">
              <a:latin typeface="ヒラギノ明朝 ProN W6"/>
              <a:ea typeface="ヒラギノ明朝 ProN W6"/>
              <a:cs typeface="ヒラギノ明朝 ProN W6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48720"/>
              </p:ext>
            </p:extLst>
          </p:nvPr>
        </p:nvGraphicFramePr>
        <p:xfrm>
          <a:off x="179512" y="1556790"/>
          <a:ext cx="8513503" cy="46085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/>
                <a:gridCol w="1512168"/>
                <a:gridCol w="1512168"/>
                <a:gridCol w="1512168"/>
                <a:gridCol w="1240695"/>
              </a:tblGrid>
              <a:tr h="623708"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2014</a:t>
                      </a:r>
                      <a:r>
                        <a:rPr kumimoji="1" lang="ja-JP" altLang="en-US" sz="2000" b="1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年度</a:t>
                      </a:r>
                      <a:endParaRPr kumimoji="1" lang="ja-JP" altLang="en-US" sz="2000" b="1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2015</a:t>
                      </a:r>
                      <a:r>
                        <a:rPr kumimoji="1" lang="ja-JP" altLang="en-US" sz="2000" b="1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年度</a:t>
                      </a:r>
                      <a:endParaRPr kumimoji="1" lang="ja-JP" altLang="en-US" sz="2000" b="1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1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2016</a:t>
                      </a:r>
                      <a:r>
                        <a:rPr kumimoji="1" lang="ja-JP" altLang="en-US" sz="2000" b="1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年度</a:t>
                      </a:r>
                      <a:endParaRPr kumimoji="1" lang="en-US" altLang="ja-JP" sz="2000" b="1" dirty="0" smtClean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  <a:p>
                      <a:pPr algn="ctr"/>
                      <a:r>
                        <a:rPr kumimoji="1" lang="en-US" altLang="ja-JP" sz="1400" b="1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4</a:t>
                      </a:r>
                      <a:r>
                        <a:rPr kumimoji="1" lang="ja-JP" altLang="en-US" sz="1400" b="1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月</a:t>
                      </a:r>
                      <a:r>
                        <a:rPr kumimoji="1" lang="en-US" altLang="ja-JP" sz="1400" b="1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-7</a:t>
                      </a:r>
                      <a:r>
                        <a:rPr kumimoji="1" lang="ja-JP" altLang="en-US" sz="1400" b="1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月</a:t>
                      </a:r>
                      <a:endParaRPr kumimoji="1" lang="ja-JP" altLang="en-US" sz="2000" b="1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計</a:t>
                      </a:r>
                      <a:endParaRPr kumimoji="1" lang="ja-JP" altLang="en-US" sz="2000" b="1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</a:tr>
              <a:tr h="4215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活動回数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11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12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　　　</a:t>
                      </a:r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4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      27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</a:tr>
              <a:tr h="4215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内</a:t>
                      </a:r>
                      <a:r>
                        <a:rPr kumimoji="1" lang="en-US" altLang="ja-JP" sz="2000" baseline="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､</a:t>
                      </a:r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ハイキング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10</a:t>
                      </a: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11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　　　</a:t>
                      </a:r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4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      25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</a:tr>
              <a:tr h="4215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内</a:t>
                      </a:r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､</a:t>
                      </a:r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屋内親睦会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1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1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　　　</a:t>
                      </a:r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0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       2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</a:tr>
              <a:tr h="4215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雨天中止回数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0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0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　　　</a:t>
                      </a:r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0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       0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</a:tr>
              <a:tr h="4215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参加者延べ人数</a:t>
                      </a:r>
                      <a:endParaRPr kumimoji="1" lang="en-US" altLang="ja-JP" sz="2000" dirty="0" smtClean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61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105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　　 </a:t>
                      </a:r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36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      202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</a:tr>
              <a:tr h="7276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内</a:t>
                      </a:r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､</a:t>
                      </a:r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ノンクリスチャン</a:t>
                      </a:r>
                      <a:endParaRPr kumimoji="1" lang="en-US" altLang="ja-JP" sz="2000" dirty="0" smtClean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  <a:p>
                      <a:pPr algn="ctr"/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参加者延べ人数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3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11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       6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       20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</a:tr>
              <a:tr h="7276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内</a:t>
                      </a:r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､</a:t>
                      </a:r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女性参加者　</a:t>
                      </a:r>
                      <a:endParaRPr kumimoji="1" lang="en-US" altLang="ja-JP" sz="2000" dirty="0" smtClean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  <a:p>
                      <a:pPr algn="ctr"/>
                      <a:r>
                        <a:rPr kumimoji="1" lang="ja-JP" altLang="en-US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延べ人数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1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23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       8</a:t>
                      </a:r>
                    </a:p>
                    <a:p>
                      <a:pPr algn="r"/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latin typeface="小塚ゴシック Pro R"/>
                          <a:ea typeface="小塚ゴシック Pro R"/>
                          <a:cs typeface="小塚ゴシック Pro R"/>
                        </a:rPr>
                        <a:t>       32</a:t>
                      </a:r>
                      <a:endParaRPr kumimoji="1" lang="ja-JP" altLang="en-US" sz="2000" dirty="0"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</a:tr>
              <a:tr h="4215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1</a:t>
                      </a:r>
                      <a:r>
                        <a:rPr kumimoji="1" lang="ja-JP" altLang="en-US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回平均参加者</a:t>
                      </a: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5.5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8.8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       9.0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>
                          <a:solidFill>
                            <a:srgbClr val="FF6600"/>
                          </a:solidFill>
                          <a:latin typeface="小塚ゴシック Pro R"/>
                          <a:ea typeface="小塚ゴシック Pro R"/>
                          <a:cs typeface="小塚ゴシック Pro R"/>
                        </a:rPr>
                        <a:t>       7.5</a:t>
                      </a:r>
                      <a:endParaRPr kumimoji="1" lang="ja-JP" altLang="en-US" sz="2000" dirty="0">
                        <a:solidFill>
                          <a:srgbClr val="FF6600"/>
                        </a:solidFill>
                        <a:latin typeface="小塚ゴシック Pro R"/>
                        <a:ea typeface="小塚ゴシック Pro R"/>
                        <a:cs typeface="小塚ゴシック Pro R"/>
                      </a:endParaRPr>
                    </a:p>
                  </a:txBody>
                  <a:tcPr marL="103951" marR="103951" marT="51976" marB="51976"/>
                </a:tc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-1702466" y="243180"/>
            <a:ext cx="23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742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90"/>
    </mc:Choice>
    <mc:Fallback xmlns="">
      <p:transition xmlns:p14="http://schemas.microsoft.com/office/powerpoint/2010/main" spd="slow" advTm="2849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 anchor="t">
            <a:normAutofit fontScale="90000"/>
          </a:bodyPr>
          <a:lstStyle/>
          <a:p>
            <a:r>
              <a:rPr kumimoji="1" lang="ja-JP" altLang="en-US" sz="3300" dirty="0" smtClean="0">
                <a:latin typeface="ヒラギノ明朝 ProN W6"/>
                <a:ea typeface="ヒラギノ明朝 ProN W6"/>
                <a:cs typeface="ヒラギノ明朝 ProN W6"/>
              </a:rPr>
              <a:t>３</a:t>
            </a:r>
            <a:r>
              <a:rPr kumimoji="1" lang="en-US" altLang="ja-JP" sz="3300" dirty="0" smtClean="0">
                <a:latin typeface="ヒラギノ明朝 ProN W6"/>
                <a:ea typeface="ヒラギノ明朝 ProN W6"/>
                <a:cs typeface="ヒラギノ明朝 ProN W6"/>
              </a:rPr>
              <a:t>. </a:t>
            </a:r>
            <a:r>
              <a:rPr kumimoji="1" lang="ja-JP" altLang="en-US" sz="3300" dirty="0" smtClean="0">
                <a:latin typeface="ヒラギノ明朝 ProN W6"/>
                <a:ea typeface="ヒラギノ明朝 ProN W6"/>
                <a:cs typeface="ヒラギノ明朝 ProN W6"/>
              </a:rPr>
              <a:t>今までの活動の記録（</a:t>
            </a:r>
            <a:r>
              <a:rPr kumimoji="1" lang="en-US" altLang="ja-JP" sz="3300" dirty="0" smtClean="0">
                <a:latin typeface="ヒラギノ明朝 ProN W6"/>
                <a:ea typeface="ヒラギノ明朝 ProN W6"/>
                <a:cs typeface="ヒラギノ明朝 ProN W6"/>
              </a:rPr>
              <a:t>2/4)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/>
            </a:r>
            <a:b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</a:br>
            <a:r>
              <a:rPr lang="en-US" altLang="ja-JP" sz="3200" dirty="0" smtClean="0">
                <a:latin typeface="ヒラギノ明朝 ProN W6"/>
                <a:ea typeface="ヒラギノ明朝 ProN W6"/>
                <a:cs typeface="ヒラギノ明朝 ProN W6"/>
              </a:rPr>
              <a:t/>
            </a:r>
            <a:br>
              <a:rPr lang="en-US" altLang="ja-JP" sz="3200" dirty="0" smtClean="0">
                <a:latin typeface="ヒラギノ明朝 ProN W6"/>
                <a:ea typeface="ヒラギノ明朝 ProN W6"/>
                <a:cs typeface="ヒラギノ明朝 ProN W6"/>
              </a:rPr>
            </a:br>
            <a:endParaRPr kumimoji="1" lang="ja-JP" altLang="en-US" dirty="0">
              <a:latin typeface="ヒラギノ明朝 ProN W6"/>
              <a:ea typeface="ヒラギノ明朝 ProN W6"/>
              <a:cs typeface="ヒラギノ明朝 ProN W6"/>
            </a:endParaRPr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36857"/>
              </p:ext>
            </p:extLst>
          </p:nvPr>
        </p:nvGraphicFramePr>
        <p:xfrm>
          <a:off x="254000" y="1235075"/>
          <a:ext cx="8418513" cy="676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7" name="ワークシート" r:id="rId4" imgW="11582400" imgH="9880600" progId="Excel.Sheet.8">
                  <p:embed/>
                </p:oleObj>
              </mc:Choice>
              <mc:Fallback>
                <p:oleObj name="ワークシート" r:id="rId4" imgW="11582400" imgH="98806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235075"/>
                        <a:ext cx="8418513" cy="676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スライド番号プレースホルダ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23528" y="82742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latin typeface="ヒラギノ明朝 ProN W6"/>
                <a:ea typeface="ヒラギノ明朝 ProN W6"/>
                <a:cs typeface="ヒラギノ明朝 ProN W6"/>
              </a:rPr>
              <a:t>2014</a:t>
            </a:r>
            <a:r>
              <a:rPr lang="ja-JP" altLang="en-US" dirty="0">
                <a:latin typeface="ヒラギノ明朝 ProN W6"/>
                <a:ea typeface="ヒラギノ明朝 ProN W6"/>
                <a:cs typeface="ヒラギノ明朝 ProN W6"/>
              </a:rPr>
              <a:t>年度の記録</a:t>
            </a:r>
          </a:p>
        </p:txBody>
      </p:sp>
    </p:spTree>
    <p:extLst>
      <p:ext uri="{BB962C8B-B14F-4D97-AF65-F5344CB8AC3E}">
        <p14:creationId xmlns:p14="http://schemas.microsoft.com/office/powerpoint/2010/main" val="289119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39"/>
    </mc:Choice>
    <mc:Fallback xmlns="">
      <p:transition xmlns:p14="http://schemas.microsoft.com/office/powerpoint/2010/main" spd="slow" advTm="303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３</a:t>
            </a:r>
            <a:r>
              <a:rPr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. </a:t>
            </a:r>
            <a:r>
              <a:rPr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今までの活動の記録（</a:t>
            </a:r>
            <a:r>
              <a:rPr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3/4)</a:t>
            </a:r>
            <a:br>
              <a:rPr lang="en-US" altLang="ja-JP" dirty="0" smtClean="0">
                <a:latin typeface="ヒラギノ明朝 ProN W6"/>
                <a:ea typeface="ヒラギノ明朝 ProN W6"/>
                <a:cs typeface="ヒラギノ明朝 ProN W6"/>
              </a:rPr>
            </a:br>
            <a:r>
              <a:rPr lang="en-US" altLang="ja-JP" sz="3200" b="1" dirty="0" smtClean="0">
                <a:latin typeface="+mn-ea"/>
              </a:rPr>
              <a:t> </a:t>
            </a:r>
            <a: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  <a:t>2015</a:t>
            </a:r>
            <a:r>
              <a:rPr lang="ja-JP" altLang="en-US" sz="2200" dirty="0" smtClean="0">
                <a:latin typeface="ヒラギノ明朝 ProN W6"/>
                <a:ea typeface="ヒラギノ明朝 ProN W6"/>
                <a:cs typeface="ヒラギノ明朝 ProN W6"/>
              </a:rPr>
              <a:t>年度の記録</a:t>
            </a:r>
            <a:endParaRPr kumimoji="1" lang="ja-JP" altLang="en-US" sz="2200" dirty="0">
              <a:latin typeface="ヒラギノ明朝 ProN W6"/>
              <a:ea typeface="ヒラギノ明朝 ProN W6"/>
              <a:cs typeface="ヒラギノ明朝 ProN W6"/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395289" y="1341438"/>
          <a:ext cx="7849120" cy="6336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1" name="Worksheet" r:id="rId4" imgW="13649303" imgH="10696688" progId="Excel.Sheet.8">
                  <p:embed/>
                </p:oleObj>
              </mc:Choice>
              <mc:Fallback>
                <p:oleObj name="Worksheet" r:id="rId4" imgW="13649303" imgH="1069668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9" y="1341438"/>
                        <a:ext cx="7849120" cy="63360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スライド番号プレースホル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196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4"/>
    </mc:Choice>
    <mc:Fallback xmlns="">
      <p:transition xmlns:p14="http://schemas.microsoft.com/office/powerpoint/2010/main" spd="slow" advTm="644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786210"/>
          </a:xfrm>
        </p:spPr>
        <p:txBody>
          <a:bodyPr anchor="t">
            <a:normAutofit fontScale="90000"/>
          </a:bodyPr>
          <a:lstStyle/>
          <a:p>
            <a:pPr>
              <a:spcAft>
                <a:spcPts val="1800"/>
              </a:spcAft>
            </a:pPr>
            <a:r>
              <a:rPr lang="en-US" altLang="ja-JP" sz="3300" dirty="0" smtClean="0"/>
              <a:t>  </a:t>
            </a:r>
            <a:r>
              <a:rPr lang="ja-JP" altLang="en-US" sz="3300" dirty="0" smtClean="0">
                <a:latin typeface="ヒラギノ明朝 ProN W6"/>
                <a:ea typeface="ヒラギノ明朝 ProN W6"/>
                <a:cs typeface="ヒラギノ明朝 ProN W6"/>
              </a:rPr>
              <a:t>４</a:t>
            </a:r>
            <a:r>
              <a:rPr lang="en-US" altLang="ja-JP" sz="3300" dirty="0" smtClean="0">
                <a:latin typeface="ヒラギノ明朝 ProN W6"/>
                <a:ea typeface="ヒラギノ明朝 ProN W6"/>
                <a:cs typeface="ヒラギノ明朝 ProN W6"/>
              </a:rPr>
              <a:t>. </a:t>
            </a:r>
            <a:r>
              <a:rPr lang="ja-JP" altLang="en-US" sz="3300" dirty="0" smtClean="0">
                <a:latin typeface="ヒラギノ明朝 ProN W6"/>
                <a:ea typeface="ヒラギノ明朝 ProN W6"/>
                <a:cs typeface="ヒラギノ明朝 ProN W6"/>
              </a:rPr>
              <a:t>今年度計画</a:t>
            </a:r>
            <a:r>
              <a:rPr lang="en-US" altLang="ja-JP" sz="3300" dirty="0" smtClean="0"/>
              <a:t/>
            </a:r>
            <a:br>
              <a:rPr lang="en-US" altLang="ja-JP" sz="3300" dirty="0" smtClean="0"/>
            </a:br>
            <a:r>
              <a:rPr lang="en-US" altLang="ja-JP" dirty="0" smtClean="0"/>
              <a:t> </a:t>
            </a:r>
            <a:r>
              <a:rPr lang="en-US" altLang="ja-JP" sz="2200" u="sng" dirty="0" smtClean="0">
                <a:latin typeface="ヒラギノ明朝 ProN W6"/>
                <a:ea typeface="ヒラギノ明朝 ProN W6"/>
                <a:cs typeface="ヒラギノ明朝 ProN W6"/>
              </a:rPr>
              <a:t>2016</a:t>
            </a:r>
            <a:r>
              <a:rPr lang="ja-JP" altLang="en-US" sz="2200" u="sng" dirty="0" smtClean="0">
                <a:latin typeface="ヒラギノ明朝 ProN W6"/>
                <a:ea typeface="ヒラギノ明朝 ProN W6"/>
                <a:cs typeface="ヒラギノ明朝 ProN W6"/>
              </a:rPr>
              <a:t>年度</a:t>
            </a:r>
            <a:r>
              <a:rPr lang="en-US" altLang="ja-JP" sz="2200" u="sng" dirty="0" smtClean="0">
                <a:latin typeface="ヒラギノ明朝 ProN W6"/>
                <a:ea typeface="ヒラギノ明朝 ProN W6"/>
                <a:cs typeface="ヒラギノ明朝 ProN W6"/>
              </a:rPr>
              <a:t>8</a:t>
            </a:r>
            <a:r>
              <a:rPr lang="ja-JP" altLang="en-US" sz="2200" u="sng" dirty="0" smtClean="0">
                <a:latin typeface="ヒラギノ明朝 ProN W6"/>
                <a:ea typeface="ヒラギノ明朝 ProN W6"/>
                <a:cs typeface="ヒラギノ明朝 ProN W6"/>
              </a:rPr>
              <a:t>月からの計画</a:t>
            </a:r>
            <a:r>
              <a:rPr lang="ja-JP" altLang="en-US" sz="2200" dirty="0" smtClean="0">
                <a:latin typeface="ヒラギノ明朝 ProN W6"/>
                <a:ea typeface="ヒラギノ明朝 ProN W6"/>
                <a:cs typeface="ヒラギノ明朝 ProN W6"/>
              </a:rPr>
              <a:t>は下記です</a:t>
            </a:r>
            <a: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  <a:t>       </a:t>
            </a:r>
            <a:b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</a:br>
            <a: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ja-JP" altLang="en-US" sz="2200" dirty="0" smtClean="0">
                <a:latin typeface="ヒラギノ明朝 ProN W6"/>
                <a:ea typeface="ヒラギノ明朝 ProN W6"/>
                <a:cs typeface="ヒラギノ明朝 ProN W6"/>
              </a:rPr>
              <a:t>目玉は</a:t>
            </a:r>
            <a: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  <a:t>10</a:t>
            </a:r>
            <a:r>
              <a:rPr lang="ja-JP" altLang="en-US" sz="2200" dirty="0" smtClean="0">
                <a:latin typeface="ヒラギノ明朝 ProN W6"/>
                <a:ea typeface="ヒラギノ明朝 ProN W6"/>
                <a:cs typeface="ヒラギノ明朝 ProN W6"/>
              </a:rPr>
              <a:t>月の奈良大台ヶ原山</a:t>
            </a:r>
            <a: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  <a:t> (</a:t>
            </a:r>
            <a:r>
              <a:rPr lang="ja-JP" altLang="en-US" sz="2200" dirty="0" smtClean="0">
                <a:latin typeface="ヒラギノ明朝 ProN W6"/>
                <a:ea typeface="ヒラギノ明朝 ProN W6"/>
                <a:cs typeface="ヒラギノ明朝 ProN W6"/>
              </a:rPr>
              <a:t>百名山</a:t>
            </a:r>
            <a: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  <a:t>) </a:t>
            </a:r>
            <a:r>
              <a:rPr lang="ja-JP" altLang="en-US" sz="2200" dirty="0" smtClean="0">
                <a:latin typeface="ヒラギノ明朝 ProN W6"/>
                <a:ea typeface="ヒラギノ明朝 ProN W6"/>
                <a:cs typeface="ヒラギノ明朝 ProN W6"/>
              </a:rPr>
              <a:t>と</a:t>
            </a:r>
            <a: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  <a:t>1</a:t>
            </a:r>
            <a:r>
              <a:rPr lang="ja-JP" altLang="en-US" sz="2200" dirty="0" smtClean="0">
                <a:latin typeface="ヒラギノ明朝 ProN W6"/>
                <a:ea typeface="ヒラギノ明朝 ProN W6"/>
                <a:cs typeface="ヒラギノ明朝 ProN W6"/>
              </a:rPr>
              <a:t>月の京都愛宕山です</a:t>
            </a:r>
            <a: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  <a:t/>
            </a:r>
            <a:b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</a:br>
            <a: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ja-JP" altLang="en-US" sz="2200" dirty="0" smtClean="0">
                <a:latin typeface="ヒラギノ明朝 ProN W6"/>
                <a:ea typeface="ヒラギノ明朝 ProN W6"/>
                <a:cs typeface="ヒラギノ明朝 ProN W6"/>
              </a:rPr>
              <a:t>大台ヶ原山は紅葉の真っ盛りを期待し</a:t>
            </a:r>
            <a:r>
              <a:rPr lang="en-US" altLang="ja-JP" sz="2200" dirty="0" smtClean="0">
                <a:latin typeface="ヒラギノ明朝 ProN W6"/>
                <a:ea typeface="ヒラギノ明朝 ProN W6"/>
                <a:cs typeface="ヒラギノ明朝 ProN W6"/>
              </a:rPr>
              <a:t>､</a:t>
            </a:r>
            <a:r>
              <a:rPr lang="ja-JP" altLang="en-US" sz="2200" dirty="0" smtClean="0">
                <a:latin typeface="ヒラギノ明朝 ProN W6"/>
                <a:ea typeface="ヒラギノ明朝 ProN W6"/>
                <a:cs typeface="ヒラギノ明朝 ProN W6"/>
              </a:rPr>
              <a:t>愛宕山は雪山歩きの入門をします</a:t>
            </a:r>
            <a: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  <a:t/>
            </a:r>
            <a:br>
              <a:rPr lang="en-US" altLang="ja-JP" sz="2000" dirty="0" smtClean="0">
                <a:latin typeface="ヒラギノ明朝 ProN W6"/>
                <a:ea typeface="ヒラギノ明朝 ProN W6"/>
                <a:cs typeface="ヒラギノ明朝 ProN W6"/>
              </a:rPr>
            </a:br>
            <a:r>
              <a:rPr lang="ja-JP" altLang="en-US" sz="2000" dirty="0" smtClean="0">
                <a:latin typeface="+mn-ea"/>
                <a:ea typeface="+mn-ea"/>
              </a:rPr>
              <a:t>　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026279"/>
              </p:ext>
            </p:extLst>
          </p:nvPr>
        </p:nvGraphicFramePr>
        <p:xfrm>
          <a:off x="179512" y="1988840"/>
          <a:ext cx="8496943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19" name="ワークシート" r:id="rId4" imgW="7858103" imgH="5314831" progId="Excel.Sheet.12">
                  <p:embed/>
                </p:oleObj>
              </mc:Choice>
              <mc:Fallback>
                <p:oleObj name="ワークシート" r:id="rId4" imgW="7858103" imgH="531483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988840"/>
                        <a:ext cx="8496943" cy="47525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9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7"/>
    </mc:Choice>
    <mc:Fallback xmlns="">
      <p:transition xmlns:p14="http://schemas.microsoft.com/office/powerpoint/2010/main" spd="slow" advTm="1525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dirty="0" smtClean="0">
                <a:latin typeface="+mj-ea"/>
              </a:rPr>
              <a:t>  </a:t>
            </a:r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５</a:t>
            </a:r>
            <a:r>
              <a:rPr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. </a:t>
            </a:r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実施例（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1/2)</a:t>
            </a:r>
            <a:endParaRPr kumimoji="1" lang="ja-JP" altLang="en-US" dirty="0">
              <a:latin typeface="ヒラギノ明朝 ProN W6"/>
              <a:ea typeface="ヒラギノ明朝 ProN W6"/>
              <a:cs typeface="ヒラギノ明朝 ProN W6"/>
            </a:endParaRPr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6CD23-EE04-4AD3-82FF-F39EFC661B7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3338" y="899824"/>
            <a:ext cx="51845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/>
              <a:t> </a:t>
            </a:r>
            <a:r>
              <a:rPr kumimoji="1" lang="ja-JP" altLang="en-US" sz="2200" b="1" dirty="0" smtClean="0"/>
              <a:t>第</a:t>
            </a:r>
            <a:r>
              <a:rPr kumimoji="1" lang="en-US" altLang="ja-JP" sz="2200" b="1" dirty="0" smtClean="0"/>
              <a:t>7</a:t>
            </a:r>
            <a:r>
              <a:rPr kumimoji="1" lang="ja-JP" altLang="en-US" sz="2200" b="1" dirty="0" smtClean="0"/>
              <a:t>回</a:t>
            </a:r>
            <a:r>
              <a:rPr kumimoji="1" lang="en-US" altLang="ja-JP" sz="2200" b="1" dirty="0" smtClean="0"/>
              <a:t> </a:t>
            </a:r>
            <a:r>
              <a:rPr kumimoji="1" lang="ja-JP" altLang="en-US" sz="2200" b="1" dirty="0" smtClean="0"/>
              <a:t>キリシタン自然道</a:t>
            </a:r>
            <a:endParaRPr kumimoji="1" lang="en-US" altLang="ja-JP" sz="2200" b="1" dirty="0" smtClean="0"/>
          </a:p>
          <a:p>
            <a:endParaRPr lang="en-US" altLang="ja-JP" sz="2000" dirty="0" smtClean="0"/>
          </a:p>
          <a:p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7584" y="3789040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第１８回深山・</a:t>
            </a:r>
            <a:r>
              <a:rPr kumimoji="1" lang="ja-JP" altLang="en-US" sz="2000" dirty="0" err="1" smtClean="0">
                <a:latin typeface="ヒラギノ明朝 ProN W6"/>
                <a:ea typeface="ヒラギノ明朝 ProN W6"/>
                <a:cs typeface="ヒラギノ明朝 ProN W6"/>
              </a:rPr>
              <a:t>るり</a:t>
            </a:r>
            <a:r>
              <a:rPr kumimoji="1" lang="ja-JP" altLang="en-US" sz="2000" dirty="0" smtClean="0">
                <a:latin typeface="ヒラギノ明朝 ProN W6"/>
                <a:ea typeface="ヒラギノ明朝 ProN W6"/>
                <a:cs typeface="ヒラギノ明朝 ProN W6"/>
              </a:rPr>
              <a:t>渓</a:t>
            </a:r>
            <a:r>
              <a:rPr kumimoji="1" lang="ja-JP" altLang="en-US" sz="2000" dirty="0" smtClean="0"/>
              <a:t>　</a:t>
            </a:r>
            <a:endParaRPr kumimoji="1" lang="ja-JP" altLang="en-US" sz="2000" dirty="0"/>
          </a:p>
        </p:txBody>
      </p:sp>
      <p:pic>
        <p:nvPicPr>
          <p:cNvPr id="5" name="図 4" descr="西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68" y="4255942"/>
            <a:ext cx="3536116" cy="2341410"/>
          </a:xfrm>
          <a:prstGeom prst="rect">
            <a:avLst/>
          </a:prstGeom>
        </p:spPr>
      </p:pic>
      <p:pic>
        <p:nvPicPr>
          <p:cNvPr id="6" name="図 5" descr="1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486912" cy="2310384"/>
          </a:xfrm>
          <a:prstGeom prst="rect">
            <a:avLst/>
          </a:prstGeom>
        </p:spPr>
      </p:pic>
      <p:pic>
        <p:nvPicPr>
          <p:cNvPr id="7" name="図 6" descr="11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413760" cy="2267712"/>
          </a:xfrm>
          <a:prstGeom prst="rect">
            <a:avLst/>
          </a:prstGeom>
        </p:spPr>
      </p:pic>
      <p:pic>
        <p:nvPicPr>
          <p:cNvPr id="9" name="図 8" descr="1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88"/>
            <a:ext cx="3535680" cy="2346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94"/>
    </mc:Choice>
    <mc:Fallback xmlns="">
      <p:transition xmlns:p14="http://schemas.microsoft.com/office/powerpoint/2010/main" spd="slow" advTm="5769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25644</TotalTime>
  <Words>393</Words>
  <Application>Microsoft Macintosh PowerPoint</Application>
  <PresentationFormat>画面に合わせる (4:3)</PresentationFormat>
  <Paragraphs>168</Paragraphs>
  <Slides>12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15" baseType="lpstr">
      <vt:lpstr>スパイス</vt:lpstr>
      <vt:lpstr>ワークシート</vt:lpstr>
      <vt:lpstr>Worksheet</vt:lpstr>
      <vt:lpstr>１. 会の目的</vt:lpstr>
      <vt:lpstr>２. 活動紹介（1/３) </vt:lpstr>
      <vt:lpstr>PowerPoint プレゼンテーション</vt:lpstr>
      <vt:lpstr>２. 活動紹介（3/3）</vt:lpstr>
      <vt:lpstr>３. 今までの活動の記録（1/4) 　 2014年度、2015年度、2016年7月までのまとめ</vt:lpstr>
      <vt:lpstr>３. 今までの活動の記録（2/4)  </vt:lpstr>
      <vt:lpstr>３. 今までの活動の記録（3/4)  2015年度の記録</vt:lpstr>
      <vt:lpstr>  ４. 今年度計画  2016年度8月からの計画は下記です         目玉は10月の奈良大台ヶ原山 (百名山) と1月の京都愛宕山です  大台ヶ原山は紅葉の真っ盛りを期待し､愛宕山は雪山歩きの入門をします 　</vt:lpstr>
      <vt:lpstr>  ５. 実施例（1/2)</vt:lpstr>
      <vt:lpstr>５. 実施例（2/2）</vt:lpstr>
      <vt:lpstr>６. 今後の展開と期待（祈りの課題）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田宮清</dc:creator>
  <cp:lastModifiedBy>星野隆三 HOSHINO</cp:lastModifiedBy>
  <cp:revision>205</cp:revision>
  <dcterms:created xsi:type="dcterms:W3CDTF">2016-06-11T02:15:26Z</dcterms:created>
  <dcterms:modified xsi:type="dcterms:W3CDTF">2017-02-10T06:28:15Z</dcterms:modified>
</cp:coreProperties>
</file>